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4"/>
  </p:notesMasterIdLst>
  <p:handoutMasterIdLst>
    <p:handoutMasterId r:id="rId25"/>
  </p:handoutMasterIdLst>
  <p:sldIdLst>
    <p:sldId id="281" r:id="rId2"/>
    <p:sldId id="326" r:id="rId3"/>
    <p:sldId id="322" r:id="rId4"/>
    <p:sldId id="327" r:id="rId5"/>
    <p:sldId id="328" r:id="rId6"/>
    <p:sldId id="329" r:id="rId7"/>
    <p:sldId id="330" r:id="rId8"/>
    <p:sldId id="331" r:id="rId9"/>
    <p:sldId id="332" r:id="rId10"/>
    <p:sldId id="341" r:id="rId11"/>
    <p:sldId id="335" r:id="rId12"/>
    <p:sldId id="342" r:id="rId13"/>
    <p:sldId id="340" r:id="rId14"/>
    <p:sldId id="344" r:id="rId15"/>
    <p:sldId id="343" r:id="rId16"/>
    <p:sldId id="334" r:id="rId17"/>
    <p:sldId id="333" r:id="rId18"/>
    <p:sldId id="337" r:id="rId19"/>
    <p:sldId id="338" r:id="rId20"/>
    <p:sldId id="339" r:id="rId21"/>
    <p:sldId id="336" r:id="rId22"/>
    <p:sldId id="345" r:id="rId23"/>
  </p:sldIdLst>
  <p:sldSz cx="9906000" cy="6858000" type="A4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CC"/>
    <a:srgbClr val="000000"/>
    <a:srgbClr val="FFFFE6"/>
    <a:srgbClr val="FFFFCC"/>
    <a:srgbClr val="C5E2FF"/>
    <a:srgbClr val="0000FF"/>
    <a:srgbClr val="CC3300"/>
    <a:srgbClr val="003366"/>
    <a:srgbClr val="763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0960" autoAdjust="0"/>
  </p:normalViewPr>
  <p:slideViewPr>
    <p:cSldViewPr>
      <p:cViewPr varScale="1">
        <p:scale>
          <a:sx n="104" d="100"/>
          <a:sy n="104" d="100"/>
        </p:scale>
        <p:origin x="2274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2300"/>
    </p:cViewPr>
  </p:sorterViewPr>
  <p:notesViewPr>
    <p:cSldViewPr>
      <p:cViewPr varScale="1">
        <p:scale>
          <a:sx n="53" d="100"/>
          <a:sy n="53" d="100"/>
        </p:scale>
        <p:origin x="-1602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48000" y="0"/>
            <a:ext cx="381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ru-RU"/>
              <a:t>Преобразование Фурье               </a:t>
            </a:r>
            <a:fld id="{5EB26B77-56D1-451F-864C-9CAAFFD2D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4800600" y="9601200"/>
            <a:ext cx="18288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ru-RU" sz="1100" b="0">
                <a:latin typeface="Times New Roman" pitchFamily="18" charset="0"/>
              </a:rPr>
              <a:t>Численные методы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19050" y="9601200"/>
            <a:ext cx="20574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ru-RU" sz="1100" b="0">
                <a:latin typeface="Times New Roman" pitchFamily="18" charset="0"/>
              </a:rPr>
              <a:t>Кафедра ПиКО</a:t>
            </a:r>
          </a:p>
        </p:txBody>
      </p:sp>
    </p:spTree>
    <p:extLst>
      <p:ext uri="{BB962C8B-B14F-4D97-AF65-F5344CB8AC3E}">
        <p14:creationId xmlns:p14="http://schemas.microsoft.com/office/powerpoint/2010/main" val="539092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6600" y="746125"/>
            <a:ext cx="538638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50388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fld id="{256AAC24-E914-418E-A993-61E9742037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667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4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5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8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3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7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8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1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4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6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6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0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rc 62"/>
              <p:cNvSpPr>
                <a:spLocks/>
              </p:cNvSpPr>
              <p:nvPr/>
            </p:nvSpPr>
            <p:spPr bwMode="ltGray">
              <a:xfrm rot="16200000" flipH="1">
                <a:off x="425" y="861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7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9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68" name="Text Box 68"/>
          <p:cNvSpPr txBox="1">
            <a:spLocks noChangeArrowheads="1"/>
          </p:cNvSpPr>
          <p:nvPr/>
        </p:nvSpPr>
        <p:spPr bwMode="auto">
          <a:xfrm>
            <a:off x="908050" y="3597275"/>
            <a:ext cx="79248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3600" b="0" dirty="0">
                <a:latin typeface="Tahoma" pitchFamily="34" charset="0"/>
              </a:rPr>
              <a:t>Численные методы фотоники</a:t>
            </a:r>
            <a:endParaRPr lang="ru-RU" sz="2800" b="0" dirty="0">
              <a:latin typeface="Tahoma" pitchFamily="34" charset="0"/>
            </a:endParaRPr>
          </a:p>
          <a:p>
            <a:pPr algn="r">
              <a:spcBef>
                <a:spcPct val="100000"/>
              </a:spcBef>
              <a:defRPr/>
            </a:pPr>
            <a:r>
              <a:rPr lang="ru-RU" sz="2800" b="0" dirty="0">
                <a:latin typeface="Tahoma" pitchFamily="34" charset="0"/>
              </a:rPr>
              <a:t>кафедра </a:t>
            </a:r>
            <a:br>
              <a:rPr lang="ru-RU" sz="2800" b="0" dirty="0">
                <a:latin typeface="Tahoma" pitchFamily="34" charset="0"/>
              </a:rPr>
            </a:br>
            <a:r>
              <a:rPr lang="ru-RU" sz="2800" b="0" dirty="0">
                <a:latin typeface="Tahoma" pitchFamily="34" charset="0"/>
              </a:rPr>
              <a:t>прикладной и компьютерной оптики</a:t>
            </a:r>
          </a:p>
        </p:txBody>
      </p:sp>
      <p:sp>
        <p:nvSpPr>
          <p:cNvPr id="10349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08050" y="1524000"/>
            <a:ext cx="8585200" cy="1524000"/>
          </a:xfrm>
        </p:spPr>
        <p:txBody>
          <a:bodyPr/>
          <a:lstStyle>
            <a:lvl1pPr>
              <a:defRPr sz="4400"/>
            </a:lvl1pPr>
          </a:lstStyle>
          <a:p>
            <a:r>
              <a:rPr lang="ru-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374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02D7-6754-4405-9712-8FA4C38DED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64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4400" y="152400"/>
            <a:ext cx="23114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52400"/>
            <a:ext cx="67818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A3D8E-4723-4FCE-BA19-CBACE4D28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06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8774-C71C-4834-A99E-0D3A6F437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194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33329-BDC5-4AD9-BCC5-710F79C7B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2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4300" y="1524000"/>
            <a:ext cx="43815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ED9F2-6412-4892-8B3C-4AEBF8BD5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9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D755-241C-4FE1-9FBA-3D37CABDA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7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C914-C1CC-4590-84D2-2DA707C6D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90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5AB63-C0B0-44EC-AC40-C2D2DF646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0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44E23-2DC2-4B79-980E-955B94136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4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C4C10-A7A7-4888-BF3D-67C071FB9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19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1030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0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0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1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3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42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2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3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4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245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10245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45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246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7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6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6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152400"/>
            <a:ext cx="9245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0400" y="152400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02465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01200" y="0"/>
            <a:ext cx="304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>
            <a:lvl1pPr algn="ctr">
              <a:defRPr sz="1600" smtClean="0"/>
            </a:lvl1pPr>
          </a:lstStyle>
          <a:p>
            <a:pPr>
              <a:defRPr/>
            </a:pPr>
            <a:fld id="{8CD5CD50-1F34-4122-B193-B818199C0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exponenta.ru/optim/ug/fminbnd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exponenta.ru/optim/ug/fminsearch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co.ifmo.ru/el_books/basics_optics/glava-6/glava-6.html" TargetMode="External"/><Relationship Id="rId2" Type="http://schemas.openxmlformats.org/officeDocument/2006/relationships/hyperlink" Target="http://aco.ifmo.ru/el_books/basics_optics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aco.ifmo.ru/el_books/basics_optics/prakt_app_2/pr_app_paraxial.html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exponenta.ru/optim/ug/fmincon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9oDe4Yq4E0?t=333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9oDe4Yq4E0?start=333&amp;feature=oembed" TargetMode="Externa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Оптимизация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FC589-A4C6-4C88-BF32-41A1D7E9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одномерная оптимизация </a:t>
            </a:r>
            <a:r>
              <a:rPr lang="en-US" dirty="0" err="1">
                <a:highlight>
                  <a:srgbClr val="FFFFCC"/>
                </a:highlight>
              </a:rPr>
              <a:t>fminbnd</a:t>
            </a:r>
            <a:endParaRPr lang="ru-RU" dirty="0">
              <a:highlight>
                <a:srgbClr val="FFFFCC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5322BD-C81A-410F-A0EA-A1C0A2F83A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dirty="0"/>
                  <a:t>Поиск минимум функции с одним параметром в диапазоне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 = </a:t>
                </a:r>
                <a:r>
                  <a:rPr lang="en-US" dirty="0" err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fminbnd</a:t>
                </a:r>
                <a:r>
                  <a:rPr lang="en-US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(fun,x1,x2)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 = </a:t>
                </a:r>
                <a:r>
                  <a:rPr lang="en-US" dirty="0" err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fminbnd</a:t>
                </a:r>
                <a:r>
                  <a:rPr lang="en-US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(fun,x1,x2,options)</a:t>
                </a:r>
              </a:p>
              <a:p>
                <a:pPr lvl="1"/>
                <a:r>
                  <a:rPr lang="en-US" sz="1600" dirty="0">
                    <a:cs typeface="Courier New" panose="02070309020205020404" pitchFamily="49" charset="0"/>
                  </a:rPr>
                  <a:t>fun</a:t>
                </a:r>
                <a:r>
                  <a:rPr lang="ru-RU" sz="1600" dirty="0">
                    <a:cs typeface="Courier New" panose="02070309020205020404" pitchFamily="49" charset="0"/>
                  </a:rPr>
                  <a:t> –</a:t>
                </a:r>
                <a:r>
                  <a:rPr lang="en-US" sz="1600" dirty="0">
                    <a:cs typeface="Courier New" panose="02070309020205020404" pitchFamily="49" charset="0"/>
                  </a:rPr>
                  <a:t> </a:t>
                </a:r>
                <a:r>
                  <a:rPr lang="ru-RU" sz="1600" dirty="0">
                    <a:cs typeface="Courier New" panose="02070309020205020404" pitchFamily="49" charset="0"/>
                  </a:rPr>
                  <a:t>оптимизируемая функция 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16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600" dirty="0">
                    <a:cs typeface="Courier New" panose="02070309020205020404" pitchFamily="49" charset="0"/>
                  </a:rPr>
                  <a:t> </a:t>
                </a:r>
                <a:r>
                  <a:rPr lang="ru-RU" sz="1600" dirty="0"/>
                  <a:t>- диапазон допустимых значений параметра </a:t>
                </a:r>
              </a:p>
              <a:p>
                <a:pPr lvl="1"/>
                <a:r>
                  <a:rPr lang="en-US" sz="1600" dirty="0">
                    <a:cs typeface="Courier New" panose="02070309020205020404" pitchFamily="49" charset="0"/>
                  </a:rPr>
                  <a:t>options </a:t>
                </a:r>
                <a:r>
                  <a:rPr lang="ru-RU" sz="1600" dirty="0">
                    <a:cs typeface="Courier New" panose="02070309020205020404" pitchFamily="49" charset="0"/>
                  </a:rPr>
                  <a:t>– настроечные параметры</a:t>
                </a:r>
                <a:r>
                  <a:rPr lang="en-US" sz="1600" dirty="0">
                    <a:cs typeface="Courier New" panose="02070309020205020404" pitchFamily="49" charset="0"/>
                  </a:rPr>
                  <a:t> </a:t>
                </a:r>
                <a:r>
                  <a:rPr lang="ru-RU" sz="1600" dirty="0">
                    <a:cs typeface="Courier New" panose="02070309020205020404" pitchFamily="49" charset="0"/>
                  </a:rPr>
                  <a:t>оптимизации</a:t>
                </a:r>
              </a:p>
              <a:p>
                <a:pPr lvl="1"/>
                <a:endParaRPr lang="ru-RU" sz="2000" dirty="0"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fr-FR" sz="2000" dirty="0" err="1"/>
                  <a:t>Например</a:t>
                </a:r>
                <a:r>
                  <a:rPr lang="fr-FR" sz="2000" dirty="0"/>
                  <a:t>:</a:t>
                </a:r>
                <a:br>
                  <a:rPr lang="ru-RU" sz="2000" dirty="0">
                    <a:latin typeface="Courier New" panose="02070309020205020404" pitchFamily="49" charset="0"/>
                  </a:rPr>
                </a:br>
                <a:r>
                  <a:rPr lang="fr-FR" sz="200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x=</a:t>
                </a:r>
                <a:r>
                  <a:rPr lang="fr-FR" sz="2000" dirty="0" err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fminbnd</a:t>
                </a:r>
                <a:r>
                  <a:rPr lang="fr-FR" sz="200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(@EnergyInRadius_r, </a:t>
                </a:r>
                <a:r>
                  <a:rPr lang="ru-RU" sz="200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0</a:t>
                </a:r>
                <a:r>
                  <a:rPr lang="fr-FR" sz="200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, </a:t>
                </a:r>
                <a:r>
                  <a:rPr lang="en-US" sz="1800" b="0" i="0" u="none" strike="noStrike" baseline="0" dirty="0" err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x_max</a:t>
                </a:r>
                <a:r>
                  <a:rPr lang="ru-RU" sz="1800" b="0" i="0" u="none" strike="noStrike" baseline="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)</a:t>
                </a:r>
                <a:r>
                  <a:rPr lang="en-US" sz="1800" b="0" i="0" u="none" strike="noStrike" baseline="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;</a:t>
                </a:r>
              </a:p>
              <a:p>
                <a:pPr lvl="1"/>
                <a:r>
                  <a:rPr lang="ru-RU" sz="1600" dirty="0">
                    <a:cs typeface="Courier New" panose="02070309020205020404" pitchFamily="49" charset="0"/>
                  </a:rPr>
                  <a:t>x – найденный параметр</a:t>
                </a:r>
              </a:p>
              <a:p>
                <a:pPr lvl="1"/>
                <a:r>
                  <a:rPr lang="en-US" sz="1600" dirty="0">
                    <a:cs typeface="Courier New" panose="02070309020205020404" pitchFamily="49" charset="0"/>
                  </a:rPr>
                  <a:t>[</a:t>
                </a:r>
                <a:r>
                  <a:rPr lang="ru-RU" sz="1600" dirty="0">
                    <a:cs typeface="Courier New" panose="02070309020205020404" pitchFamily="49" charset="0"/>
                  </a:rPr>
                  <a:t>0 </a:t>
                </a:r>
                <a:r>
                  <a:rPr lang="en-US" sz="1600" dirty="0">
                    <a:cs typeface="Courier New" panose="02070309020205020404" pitchFamily="49" charset="0"/>
                  </a:rPr>
                  <a:t>;</a:t>
                </a:r>
                <a:r>
                  <a:rPr lang="ru-RU" sz="1600" dirty="0">
                    <a:cs typeface="Courier New" panose="02070309020205020404" pitchFamily="49" charset="0"/>
                  </a:rPr>
                  <a:t> </a:t>
                </a:r>
                <a:r>
                  <a:rPr lang="en-US" sz="1600" dirty="0" err="1">
                    <a:cs typeface="Courier New" panose="02070309020205020404" pitchFamily="49" charset="0"/>
                  </a:rPr>
                  <a:t>x_max</a:t>
                </a:r>
                <a:r>
                  <a:rPr lang="en-US" sz="1600" dirty="0">
                    <a:cs typeface="Courier New" panose="02070309020205020404" pitchFamily="49" charset="0"/>
                  </a:rPr>
                  <a:t>] – </a:t>
                </a:r>
                <a:r>
                  <a:rPr lang="ru-RU" sz="1600" dirty="0">
                    <a:cs typeface="Courier New" panose="02070309020205020404" pitchFamily="49" charset="0"/>
                  </a:rPr>
                  <a:t>диапазон допустимых значений радиуса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en-US" dirty="0">
                    <a:hlinkClick r:id="rId2"/>
                  </a:rPr>
                  <a:t>https://docs.exponenta.ru/optim/ug/fminbnd.html</a:t>
                </a:r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5322BD-C81A-410F-A0EA-A1C0A2F83A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25" t="-835" b="-22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683D8-7BE8-4D45-91DD-2D7B58F6E9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7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A632-9A2B-4384-A001-72D26C229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создание функции для </a:t>
            </a:r>
            <a:r>
              <a:rPr lang="ru-RU" dirty="0">
                <a:highlight>
                  <a:srgbClr val="FFFFCC"/>
                </a:highlight>
              </a:rPr>
              <a:t>одномерной</a:t>
            </a:r>
            <a:r>
              <a:rPr lang="ru-RU" dirty="0"/>
              <a:t> оптимизации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256947-6369-4396-8969-772EE3A882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dirty="0"/>
                  <a:t>Функция вычисления концентрации энергии в заданном радиусе (см.л.р.№2)</a:t>
                </a:r>
              </a:p>
              <a:p>
                <a:pPr lvl="1"/>
                <a:r>
                  <a:rPr lang="ru-RU" dirty="0"/>
                  <a:t>результат в % (от 0 до 100)</a:t>
                </a:r>
              </a:p>
              <a:p>
                <a:pPr marL="857250" lvl="2" indent="0">
                  <a:buNone/>
                </a:pP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% вычисление концентрации энергии ФРТ (в %) в заданном радиусе</a:t>
                </a:r>
              </a:p>
              <a:p>
                <a:pPr marL="857250" lvl="2" indent="0">
                  <a:buNone/>
                </a:pP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US" dirty="0" err="1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x,y</a:t>
                </a:r>
                <a:r>
                  <a:rPr lang="en-US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– </a:t>
                </a: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массивы координат</a:t>
                </a:r>
              </a:p>
              <a:p>
                <a:pPr marL="857250" lvl="2" indent="0">
                  <a:buNone/>
                </a:pP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% </a:t>
                </a:r>
                <a:r>
                  <a:rPr lang="en-US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PSF - </a:t>
                </a: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массив значений ФРТ </a:t>
                </a:r>
              </a:p>
              <a:p>
                <a:pPr marL="857250" lvl="2" indent="0">
                  <a:buNone/>
                </a:pP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% </a:t>
                </a:r>
                <a:r>
                  <a:rPr lang="en-US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r - </a:t>
                </a: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радиус</a:t>
                </a:r>
              </a:p>
              <a:p>
                <a:pPr marL="857250" lvl="2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function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EnergyInRadius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EnergyInRadius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(x, y, PSF, r)</a:t>
                </a:r>
                <a:endParaRPr lang="ru-RU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857250" lvl="2" indent="0">
                  <a:buNone/>
                </a:pPr>
                <a:r>
                  <a:rPr lang="ru-RU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…</a:t>
                </a:r>
              </a:p>
              <a:p>
                <a:r>
                  <a:rPr lang="ru-RU" dirty="0"/>
                  <a:t>Задача – найти радиус заданной концентрации энергии (например 8</a:t>
                </a:r>
                <a:r>
                  <a:rPr lang="en-US" dirty="0"/>
                  <a:t>3.8</a:t>
                </a:r>
                <a:r>
                  <a:rPr lang="ru-RU" dirty="0"/>
                  <a:t>%)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d>
                      <m:d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83.8</m:t>
                    </m:r>
                  </m:oMath>
                </a14:m>
                <a:r>
                  <a:rPr lang="en-US" dirty="0"/>
                  <a:t>, </a:t>
                </a:r>
                <a:r>
                  <a:rPr lang="ru-RU" dirty="0"/>
                  <a:t>оценочная функция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𝑓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)−83.8</m:t>
                        </m:r>
                      </m:e>
                    </m:d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</m:t>
                    </m:r>
                  </m:oMath>
                </a14:m>
                <a:endParaRPr lang="en-US" dirty="0"/>
              </a:p>
              <a:p>
                <a:pPr lvl="1"/>
                <a:r>
                  <a:rPr lang="ru-RU" dirty="0"/>
                  <a:t>у оценочной функции только один параметр, остальные не меняются</a:t>
                </a:r>
              </a:p>
              <a:p>
                <a:pPr marL="914400" lvl="2" indent="0">
                  <a:buNone/>
                </a:pPr>
                <a:r>
                  <a:rPr lang="ru-RU" dirty="0">
                    <a:solidFill>
                      <a:srgbClr val="00B05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% Функция перевызывает значения с параметрами</a:t>
                </a:r>
              </a:p>
              <a:p>
                <a:pPr marL="914400" lvl="2" indent="0">
                  <a:buNone/>
                </a:pP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EnergyInRadius_r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= @(</a:t>
                </a:r>
                <a:r>
                  <a:rPr lang="en-US" dirty="0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r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 abs(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EnergyInRadius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x,y,PSF,</a:t>
                </a:r>
                <a:r>
                  <a:rPr lang="en-US" dirty="0" err="1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r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)-83.8);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256947-6369-4396-8969-772EE3A882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350EC-B6AF-46C2-AD71-3186F1DF9A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02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FC589-A4C6-4C88-BF32-41A1D7E9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параметры </a:t>
            </a:r>
            <a:r>
              <a:rPr lang="en-US" dirty="0" err="1">
                <a:highlight>
                  <a:srgbClr val="FFFFCC"/>
                </a:highlight>
              </a:rPr>
              <a:t>fminbnd</a:t>
            </a:r>
            <a:endParaRPr lang="ru-RU" dirty="0">
              <a:highlight>
                <a:srgbClr val="FFFFCC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322BD-C81A-410F-A0EA-A1C0A2F83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1524000"/>
            <a:ext cx="8915400" cy="284110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Параметры оптимизации </a:t>
            </a:r>
            <a:r>
              <a:rPr lang="en-US" dirty="0"/>
              <a:t>options</a:t>
            </a:r>
            <a:endParaRPr lang="ru-RU" dirty="0"/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options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optimset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(‘MaxIter’,’50’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'Display','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’);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fminbnd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(fun,x1,x2,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69875" indent="0">
              <a:buNone/>
            </a:pPr>
            <a:r>
              <a:rPr lang="ru-RU" dirty="0"/>
              <a:t>или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x=</a:t>
            </a:r>
            <a:r>
              <a:rPr lang="fr-FR" sz="24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fminbnd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(@EnergyInRadius_r,</a:t>
            </a:r>
            <a:r>
              <a:rPr lang="ru-RU" sz="240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r>
              <a:rPr lang="fr-FR" sz="2400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sz="20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x_max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optimset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'TolX',1e-3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n-US" sz="20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lvl="1"/>
            <a:r>
              <a:rPr lang="ru-RU" sz="1600" dirty="0"/>
              <a:t>'</a:t>
            </a:r>
            <a:r>
              <a:rPr lang="ru-RU" sz="1600" dirty="0" err="1"/>
              <a:t>TolX</a:t>
            </a:r>
            <a:r>
              <a:rPr lang="ru-RU" sz="1600" dirty="0"/>
              <a:t>'</a:t>
            </a:r>
            <a:r>
              <a:rPr lang="en-US" sz="1600" dirty="0"/>
              <a:t> – </a:t>
            </a:r>
            <a:r>
              <a:rPr lang="ru-RU" sz="1600" dirty="0"/>
              <a:t>точность, после которой прекращаются вычисления (по умолчанию 10</a:t>
            </a:r>
            <a:r>
              <a:rPr lang="en-US" sz="1600" dirty="0"/>
              <a:t>e</a:t>
            </a:r>
            <a:r>
              <a:rPr lang="ru-RU" sz="1600" dirty="0"/>
              <a:t>-4)</a:t>
            </a:r>
            <a:endParaRPr lang="en-US" sz="1600" dirty="0"/>
          </a:p>
          <a:p>
            <a:pPr lvl="1"/>
            <a:r>
              <a:rPr lang="en-US" sz="1600" dirty="0" err="1"/>
              <a:t>MaxIter</a:t>
            </a:r>
            <a:r>
              <a:rPr lang="en-US" sz="1600" dirty="0"/>
              <a:t> – </a:t>
            </a:r>
            <a:r>
              <a:rPr lang="ru-RU" sz="1600" dirty="0"/>
              <a:t>максимальное количество итераций (по умолчанию 500)</a:t>
            </a:r>
            <a:endParaRPr lang="en-US" sz="1600" dirty="0"/>
          </a:p>
          <a:p>
            <a:pPr lvl="1"/>
            <a:r>
              <a:rPr lang="ru-RU" sz="1600" dirty="0"/>
              <a:t>'Display','</a:t>
            </a:r>
            <a:r>
              <a:rPr lang="ru-RU" sz="1600" dirty="0" err="1"/>
              <a:t>iter</a:t>
            </a:r>
            <a:r>
              <a:rPr lang="ru-RU" sz="1600" dirty="0"/>
              <a:t>’</a:t>
            </a:r>
            <a:r>
              <a:rPr lang="en-US" sz="1600" dirty="0"/>
              <a:t> – </a:t>
            </a:r>
            <a:r>
              <a:rPr lang="ru-RU" sz="1600" dirty="0"/>
              <a:t>отображать результаты каждой итерации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E683D8-7BE8-4D45-91DD-2D7B58F6E9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75121A-8565-459F-820A-DDCD10E4E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657" y="4005064"/>
            <a:ext cx="380738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680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6A91-30F8-4309-A35E-D2167630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</a:t>
            </a:r>
            <a:r>
              <a:rPr lang="ru-RU" dirty="0"/>
              <a:t> результаты </a:t>
            </a:r>
            <a:r>
              <a:rPr lang="en-US" dirty="0" err="1">
                <a:highlight>
                  <a:srgbClr val="FFFFCC"/>
                </a:highlight>
              </a:rPr>
              <a:t>fminbnd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08C9C-42BA-447F-90AB-6F052BFDA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fminbnd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x,fval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fminbnd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x,fval,exitflag,output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fminbnd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/>
            <a:r>
              <a:rPr lang="en-US" dirty="0" err="1">
                <a:cs typeface="Courier New" panose="02070309020205020404" pitchFamily="49" charset="0"/>
              </a:rPr>
              <a:t>fval</a:t>
            </a:r>
            <a:r>
              <a:rPr lang="ru-RU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– </a:t>
            </a:r>
            <a:r>
              <a:rPr lang="ru-RU" dirty="0">
                <a:cs typeface="Courier New" panose="02070309020205020404" pitchFamily="49" charset="0"/>
              </a:rPr>
              <a:t>значение минимизируемой функции при найденных параметрах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cs typeface="Courier New" panose="02070309020205020404" pitchFamily="49" charset="0"/>
              </a:rPr>
              <a:t>exitflag</a:t>
            </a:r>
            <a:r>
              <a:rPr lang="en-US" dirty="0">
                <a:cs typeface="Courier New" panose="02070309020205020404" pitchFamily="49" charset="0"/>
              </a:rPr>
              <a:t> -</a:t>
            </a:r>
            <a:r>
              <a:rPr lang="ru-RU" dirty="0">
                <a:cs typeface="Courier New" panose="02070309020205020404" pitchFamily="49" charset="0"/>
              </a:rPr>
              <a:t> описывает выходное условие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output – </a:t>
            </a:r>
            <a:r>
              <a:rPr lang="ru-RU" dirty="0">
                <a:cs typeface="Courier New" panose="02070309020205020404" pitchFamily="49" charset="0"/>
              </a:rPr>
              <a:t>структура с информацией о процессе оптимизации.</a:t>
            </a:r>
          </a:p>
          <a:p>
            <a:pPr lvl="1"/>
            <a:endParaRPr lang="ru-RU" dirty="0">
              <a:cs typeface="Courier New" panose="02070309020205020404" pitchFamily="49" charset="0"/>
            </a:endParaRPr>
          </a:p>
          <a:p>
            <a:pPr lvl="1"/>
            <a:r>
              <a:rPr lang="ru-RU" dirty="0">
                <a:cs typeface="Courier New" panose="02070309020205020404" pitchFamily="49" charset="0"/>
              </a:rPr>
              <a:t>Пример: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Optimization terminated: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current x satisfies the termination criteria using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OPTIONS.TolX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of 1.000000e-03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0.610312638376432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0.017517745294839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exitflag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output = struct with fields: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iterations: 12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13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algorithm: 'golden section search, parabolic interpolation'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message: '...'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501D0-CD61-4C4E-8CC5-55E7CE683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061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A2BB4-DDC2-48CB-AE29-C6230AFC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 (часть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72DCA-D16F-4777-B627-C4918F26D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Функции:</a:t>
            </a:r>
          </a:p>
          <a:p>
            <a:pPr lvl="1"/>
            <a:r>
              <a:rPr lang="ru-RU" dirty="0"/>
              <a:t>вычисление концентрации энергии ФРТ (в %) в заданном радиусе</a:t>
            </a:r>
            <a:b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EnergyInRadius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EnergyInRadius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(x, y, PSF, r)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ru-RU" dirty="0"/>
              <a:t>оценочная функция</a:t>
            </a:r>
            <a:br>
              <a:rPr lang="ru-RU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EnergyInRadius_r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@(</a:t>
            </a:r>
            <a:r>
              <a:rPr lang="en-US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abs(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EnergyInRadius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x,y,PSF,</a:t>
            </a:r>
            <a:r>
              <a:rPr lang="en-US" dirty="0" err="1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)-</a:t>
            </a:r>
            <a:r>
              <a:rPr lang="en-US" dirty="0">
                <a:highlight>
                  <a:srgbClr val="CCFFCC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83.8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ru-RU" dirty="0"/>
              <a:t>метод половинного деления</a:t>
            </a:r>
          </a:p>
          <a:p>
            <a:pPr marL="914400" lvl="2" indent="0">
              <a:buNone/>
            </a:pPr>
            <a: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вычисляет радиус ФРТ, в котором содержится требуемый % энергии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EnergyFindR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EnergyFindR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(x, y, PSF, dx, Energy)</a:t>
            </a:r>
            <a:endParaRPr lang="ru-RU" dirty="0"/>
          </a:p>
          <a:p>
            <a:r>
              <a:rPr lang="ru-RU" dirty="0"/>
              <a:t>Результаты:</a:t>
            </a:r>
          </a:p>
          <a:p>
            <a:pPr lvl="1"/>
            <a:r>
              <a:rPr lang="ru-RU" dirty="0"/>
              <a:t>Исходные данные</a:t>
            </a:r>
          </a:p>
          <a:p>
            <a:pPr lvl="1"/>
            <a:r>
              <a:rPr lang="ru-RU" dirty="0"/>
              <a:t>Радиус и энергия методом половинного деления</a:t>
            </a:r>
          </a:p>
          <a:p>
            <a:pPr lvl="1"/>
            <a:r>
              <a:rPr lang="ru-RU" dirty="0"/>
              <a:t>Радиус и энергия методом </a:t>
            </a:r>
            <a:r>
              <a:rPr lang="en-US" dirty="0" err="1"/>
              <a:t>fminbnd</a:t>
            </a:r>
            <a:endParaRPr lang="ru-RU" dirty="0"/>
          </a:p>
          <a:p>
            <a:pPr lvl="1"/>
            <a:r>
              <a:rPr lang="ru-RU" sz="1800" dirty="0"/>
              <a:t>Результаты каждой итерации</a:t>
            </a:r>
            <a:r>
              <a:rPr lang="en-US" sz="1800" dirty="0"/>
              <a:t> </a:t>
            </a:r>
            <a:r>
              <a:rPr lang="en-US" dirty="0" err="1"/>
              <a:t>fminbnd</a:t>
            </a:r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D5F6C-A1D4-4567-B7D7-8830920E7E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581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326D0-6C96-4324-8BCB-53357576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многомерная оптимизация </a:t>
            </a:r>
            <a:r>
              <a:rPr lang="en-US" dirty="0" err="1">
                <a:highlight>
                  <a:srgbClr val="C5E2FF"/>
                </a:highlight>
              </a:rPr>
              <a:t>fminsearch</a:t>
            </a:r>
            <a:endParaRPr lang="ru-RU" dirty="0">
              <a:highlight>
                <a:srgbClr val="C5E2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1EDB3-179D-4D77-AE2C-0B40A9633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Поиск минимум функции нескольких переменных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fminsearch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(fun, x0)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fminsearch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(fun, x0, options)</a:t>
            </a:r>
            <a:endParaRPr lang="ru-RU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x,fval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fminsearch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x,fval,exitflag,output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fminsearch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(…)</a:t>
            </a:r>
          </a:p>
          <a:p>
            <a:pPr lvl="1"/>
            <a:r>
              <a:rPr lang="en-US" sz="1600" dirty="0">
                <a:cs typeface="Courier New" panose="02070309020205020404" pitchFamily="49" charset="0"/>
              </a:rPr>
              <a:t>fun</a:t>
            </a:r>
            <a:r>
              <a:rPr lang="ru-RU" sz="1600" dirty="0">
                <a:cs typeface="Courier New" panose="02070309020205020404" pitchFamily="49" charset="0"/>
              </a:rPr>
              <a:t> –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ru-RU" sz="1600" dirty="0">
                <a:cs typeface="Courier New" panose="02070309020205020404" pitchFamily="49" charset="0"/>
              </a:rPr>
              <a:t>функция </a:t>
            </a:r>
            <a:r>
              <a:rPr lang="en-US" sz="1600" dirty="0">
                <a:cs typeface="Courier New" panose="02070309020205020404" pitchFamily="49" charset="0"/>
              </a:rPr>
              <a:t>(</a:t>
            </a:r>
            <a:r>
              <a:rPr lang="fr-FR" sz="1600" b="0" i="0" u="none" strike="noStrike" baseline="0" dirty="0"/>
              <a:t>@Lens_m)</a:t>
            </a:r>
            <a:endParaRPr lang="en-US" sz="1600" dirty="0">
              <a:cs typeface="Courier New" panose="02070309020205020404" pitchFamily="49" charset="0"/>
            </a:endParaRPr>
          </a:p>
          <a:p>
            <a:pPr lvl="1"/>
            <a:r>
              <a:rPr lang="en-US" sz="1600" dirty="0"/>
              <a:t>x0=[100, -100] - </a:t>
            </a:r>
            <a:r>
              <a:rPr lang="ru-RU" sz="1600" dirty="0">
                <a:cs typeface="Courier New" panose="02070309020205020404" pitchFamily="49" charset="0"/>
              </a:rPr>
              <a:t>начальные значения параметров</a:t>
            </a:r>
            <a:endParaRPr lang="en-US" sz="1600" dirty="0">
              <a:cs typeface="Courier New" panose="02070309020205020404" pitchFamily="49" charset="0"/>
            </a:endParaRPr>
          </a:p>
          <a:p>
            <a:pPr lvl="1"/>
            <a:r>
              <a:rPr lang="en-US" sz="1600" dirty="0">
                <a:cs typeface="Courier New" panose="02070309020205020404" pitchFamily="49" charset="0"/>
              </a:rPr>
              <a:t>options </a:t>
            </a:r>
            <a:r>
              <a:rPr lang="ru-RU" sz="1600" dirty="0">
                <a:cs typeface="Courier New" panose="02070309020205020404" pitchFamily="49" charset="0"/>
              </a:rPr>
              <a:t>– настроечные параметры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ru-RU" sz="1600" dirty="0">
                <a:cs typeface="Courier New" panose="02070309020205020404" pitchFamily="49" charset="0"/>
              </a:rPr>
              <a:t>оптимизации</a:t>
            </a:r>
          </a:p>
          <a:p>
            <a:pPr lvl="1"/>
            <a:endParaRPr lang="ru-RU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000" dirty="0" err="1"/>
              <a:t>Например</a:t>
            </a:r>
            <a:r>
              <a:rPr lang="fr-FR" sz="2000" dirty="0"/>
              <a:t>:</a:t>
            </a:r>
            <a:br>
              <a:rPr lang="ru-RU" sz="2000" dirty="0">
                <a:latin typeface="Courier New" panose="02070309020205020404" pitchFamily="49" charset="0"/>
              </a:rPr>
            </a:b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x=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fminsearch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(@Lens_m, x0, options);</a:t>
            </a:r>
            <a:endParaRPr lang="ru-RU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/>
            <a:r>
              <a:rPr lang="ru-RU" sz="1600" dirty="0">
                <a:cs typeface="Courier New" panose="02070309020205020404" pitchFamily="49" charset="0"/>
              </a:rPr>
              <a:t>x(1) – найденный параметр 1</a:t>
            </a:r>
          </a:p>
          <a:p>
            <a:pPr lvl="1"/>
            <a:r>
              <a:rPr lang="ru-RU" sz="1600" dirty="0">
                <a:cs typeface="Courier New" panose="02070309020205020404" pitchFamily="49" charset="0"/>
              </a:rPr>
              <a:t>x(2) – найденный параметр 2</a:t>
            </a:r>
          </a:p>
          <a:p>
            <a:pPr marL="457200" lvl="1" indent="0">
              <a:buNone/>
            </a:pPr>
            <a:endParaRPr lang="ru-RU" sz="16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https://docs.exponenta.ru/optim/ug/fminsearch.html</a:t>
            </a:r>
            <a:r>
              <a:rPr lang="ru-RU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7B8F6-9798-4C48-8CD8-B6A9057CB1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762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F49DD-6538-481C-9731-2977FD694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вычисление фокусного расстояния склейки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5D56E-BBF3-4127-A0CD-CEB8CB9F4A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0400" y="1524000"/>
            <a:ext cx="8915400" cy="5105400"/>
          </a:xfrm>
        </p:spPr>
        <p:txBody>
          <a:bodyPr>
            <a:noAutofit/>
          </a:bodyPr>
          <a:lstStyle/>
          <a:p>
            <a:pPr marL="539750" lvl="2" indent="0">
              <a:buNone/>
            </a:pPr>
            <a:r>
              <a:rPr lang="ru-RU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фокусное расстояние склейки </a:t>
            </a:r>
          </a:p>
          <a:p>
            <a:pPr marL="539750" lvl="2" indent="0">
              <a:buNone/>
            </a:pPr>
            <a:r>
              <a:rPr lang="ru-RU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r1,r2,r3 - </a:t>
            </a:r>
            <a:r>
              <a:rPr lang="ru-RU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радиусы (</a:t>
            </a:r>
            <a:r>
              <a:rPr lang="ru-RU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не 0!!!</a:t>
            </a:r>
            <a:r>
              <a:rPr lang="ru-RU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539750" lvl="2" indent="0">
              <a:buNone/>
            </a:pPr>
            <a:r>
              <a:rPr lang="ru-RU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d1,d2 - </a:t>
            </a:r>
            <a:r>
              <a:rPr lang="ru-RU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осевые расстояния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n1,n2 - </a:t>
            </a:r>
            <a:r>
              <a:rPr lang="ru-RU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показатели преломления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Lens=Lens(r1, r2, r3, d1, d2, n1, n2)</a:t>
            </a:r>
          </a:p>
          <a:p>
            <a:pPr marL="539750" lvl="2" indent="0">
              <a:buNone/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R1=[    </a:t>
            </a:r>
            <a:r>
              <a:rPr lang="ru-RU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  0;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-1/r1*(n1-1) 1];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R2=[    </a:t>
            </a:r>
            <a:r>
              <a:rPr lang="ru-RU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    0;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-1/r2*(n2-n1) 1];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R3=[   </a:t>
            </a:r>
            <a:r>
              <a:rPr lang="ru-RU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      0;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-1/r3*(1-n2) 1];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D1=[1 d1/n1;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0  1];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D2=[1 d2/n2;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0  1];</a:t>
            </a:r>
          </a:p>
          <a:p>
            <a:pPr marL="539750" lvl="2" indent="0">
              <a:buNone/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G=R1*D1*R2*D2*R3;</a:t>
            </a:r>
          </a:p>
          <a:p>
            <a:pPr marL="539750" lvl="2" indent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Lens =-1/G(2,1);</a:t>
            </a:r>
            <a:r>
              <a:rPr lang="ru-RU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f’</a:t>
            </a:r>
          </a:p>
          <a:p>
            <a:pPr marL="0" lvl="2" indent="0">
              <a:buNone/>
            </a:pPr>
            <a:r>
              <a:rPr lang="ru-RU" sz="1400" dirty="0"/>
              <a:t>Электронный учебник </a:t>
            </a:r>
            <a:r>
              <a:rPr lang="ru-RU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"Основы оптики"</a:t>
            </a:r>
            <a:r>
              <a:rPr lang="ru-RU" sz="1400" dirty="0"/>
              <a:t>. </a:t>
            </a:r>
            <a:r>
              <a:rPr lang="ru-RU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Глава 6</a:t>
            </a:r>
            <a:r>
              <a:rPr lang="ru-RU" sz="1400" dirty="0"/>
              <a:t>. Матричная теория Гауссовой оптики. </a:t>
            </a:r>
            <a:r>
              <a:rPr lang="ru-RU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Приложение П2</a:t>
            </a:r>
            <a:r>
              <a:rPr lang="ru-RU" sz="1400" dirty="0"/>
              <a:t>. Вычисление и отображение параксиальных характеристик при помощи матричной оптики.</a:t>
            </a:r>
          </a:p>
          <a:p>
            <a:pPr marL="0" lvl="2" indent="0">
              <a:buNone/>
            </a:pP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C3B77D-EBA4-4227-9BFE-FDD192F679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7D9B42-6A22-4C28-9690-F7696A351A8A}"/>
              </a:ext>
            </a:extLst>
          </p:cNvPr>
          <p:cNvSpPr txBox="1"/>
          <p:nvPr/>
        </p:nvSpPr>
        <p:spPr>
          <a:xfrm>
            <a:off x="4535240" y="2912164"/>
            <a:ext cx="5026272" cy="2893100"/>
          </a:xfrm>
          <a:prstGeom prst="rect">
            <a:avLst/>
          </a:prstGeom>
          <a:solidFill>
            <a:srgbClr val="FFFFE6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ru-RU" sz="1400" b="0" i="0" u="none" strike="noStrike" baseline="0" dirty="0">
                <a:latin typeface="+mn-lt"/>
              </a:rPr>
              <a:t>Отдельный </a:t>
            </a:r>
            <a:r>
              <a:rPr lang="en-US" sz="1400" b="0" i="0" u="none" strike="noStrike" baseline="0" dirty="0">
                <a:latin typeface="+mn-lt"/>
              </a:rPr>
              <a:t>m-</a:t>
            </a:r>
            <a:r>
              <a:rPr lang="ru-RU" sz="1400" b="0" i="0" u="none" strike="noStrike" baseline="0" dirty="0">
                <a:latin typeface="+mn-lt"/>
              </a:rPr>
              <a:t>файл: </a:t>
            </a:r>
          </a:p>
          <a:p>
            <a:r>
              <a:rPr lang="en-US" sz="1400" b="0" i="0" u="none" strike="noStrike" baseline="0" dirty="0">
                <a:solidFill>
                  <a:srgbClr val="00B050"/>
                </a:solidFill>
                <a:latin typeface="Courier New" panose="02070309020205020404" pitchFamily="49" charset="0"/>
              </a:rPr>
              <a:t>% </a:t>
            </a:r>
            <a:r>
              <a:rPr lang="ru-RU" sz="1400" b="0" i="0" u="none" strike="noStrike" baseline="0" dirty="0">
                <a:solidFill>
                  <a:srgbClr val="00B050"/>
                </a:solidFill>
                <a:latin typeface="Courier New" panose="02070309020205020404" pitchFamily="49" charset="0"/>
              </a:rPr>
              <a:t>Функция перевызывает значения с параметрами</a:t>
            </a:r>
          </a:p>
          <a:p>
            <a:r>
              <a:rPr lang="ru-RU" sz="1400" b="0" i="0" u="none" strike="noStrike" baseline="0" dirty="0">
                <a:solidFill>
                  <a:srgbClr val="00B050"/>
                </a:solidFill>
                <a:latin typeface="Courier New" panose="02070309020205020404" pitchFamily="49" charset="0"/>
              </a:rPr>
              <a:t>% </a:t>
            </a:r>
            <a:r>
              <a:rPr lang="en-US" b="0" dirty="0">
                <a:solidFill>
                  <a:srgbClr val="00B050"/>
                </a:solidFill>
                <a:latin typeface="Courier New" panose="02070309020205020404" pitchFamily="49" charset="0"/>
              </a:rPr>
              <a:t>x</a:t>
            </a:r>
            <a:r>
              <a:rPr lang="en-US" sz="1400" b="0" i="0" u="none" strike="noStrike" baseline="0" dirty="0">
                <a:solidFill>
                  <a:srgbClr val="00B050"/>
                </a:solidFill>
                <a:latin typeface="Courier New" panose="02070309020205020404" pitchFamily="49" charset="0"/>
              </a:rPr>
              <a:t> - </a:t>
            </a:r>
            <a:r>
              <a:rPr lang="ru-RU" sz="1400" b="0" i="0" u="none" strike="noStrike" baseline="0" dirty="0">
                <a:solidFill>
                  <a:srgbClr val="00B050"/>
                </a:solidFill>
                <a:latin typeface="Courier New" panose="02070309020205020404" pitchFamily="49" charset="0"/>
              </a:rPr>
              <a:t>массив </a:t>
            </a:r>
            <a:r>
              <a:rPr lang="ru-RU" b="0" dirty="0">
                <a:solidFill>
                  <a:srgbClr val="00B050"/>
                </a:solidFill>
                <a:latin typeface="Courier New" panose="02070309020205020404" pitchFamily="49" charset="0"/>
              </a:rPr>
              <a:t>искомых параметров</a:t>
            </a:r>
            <a:endParaRPr lang="ru-RU" sz="1400" b="0" i="0" u="none" strike="noStrike" baseline="0" dirty="0">
              <a:solidFill>
                <a:srgbClr val="00B050"/>
              </a:solidFill>
              <a:latin typeface="Courier New" panose="02070309020205020404" pitchFamily="49" charset="0"/>
            </a:endParaRPr>
          </a:p>
          <a:p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function 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Lens_m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Lens_m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x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endParaRPr lang="ru-RU" sz="1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f_=100; </a:t>
            </a:r>
          </a:p>
          <a:p>
            <a:r>
              <a:rPr lang="en-US" b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r1=x(1);</a:t>
            </a:r>
            <a:endParaRPr lang="ru-RU" b="0" dirty="0">
              <a:solidFill>
                <a:srgbClr val="000000"/>
              </a:solidFill>
              <a:highlight>
                <a:srgbClr val="FFFF00"/>
              </a:highlight>
              <a:latin typeface="Courier New" panose="020703090202050204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r2=-1000;</a:t>
            </a:r>
          </a:p>
          <a:p>
            <a:r>
              <a:rPr lang="en-US" sz="1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r3=x(2);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d1=7;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d2=5;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n1=1.5;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n2=1.6;</a:t>
            </a:r>
            <a:endParaRPr lang="en-US" sz="1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4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Lens_m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= abs(Lens(</a:t>
            </a:r>
            <a:r>
              <a:rPr lang="en-US" sz="1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r1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,r2,</a:t>
            </a:r>
            <a:r>
              <a:rPr lang="en-US" sz="1400" b="0" i="0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</a:rPr>
              <a:t>r3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,d1,d2,n1,n2)-f_);</a:t>
            </a:r>
            <a:endParaRPr lang="ru-RU" sz="14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225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6A91-30F8-4309-A35E-D21676302F39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условная многомерная оптимизация </a:t>
            </a:r>
            <a:r>
              <a:rPr lang="en-US" dirty="0" err="1">
                <a:highlight>
                  <a:srgbClr val="CCFFCC"/>
                </a:highlight>
              </a:rPr>
              <a:t>fmincon</a:t>
            </a:r>
            <a:endParaRPr lang="ru-RU" dirty="0">
              <a:highlight>
                <a:srgbClr val="CCFFCC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08C9C-42BA-447F-90AB-6F052BFDA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1524000"/>
            <a:ext cx="9189144" cy="528937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Поиск минимум функции нескольких переменных с учетом ограничений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(fun, x0)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(fun, x0,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Aeq,beq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lb,ub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nonlcon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options)</a:t>
            </a:r>
          </a:p>
          <a:p>
            <a:pPr lvl="1"/>
            <a:r>
              <a:rPr lang="en-US" sz="1600" dirty="0">
                <a:cs typeface="Courier New" panose="02070309020205020404" pitchFamily="49" charset="0"/>
              </a:rPr>
              <a:t>fun</a:t>
            </a:r>
            <a:r>
              <a:rPr lang="ru-RU" sz="1600" dirty="0">
                <a:cs typeface="Courier New" panose="02070309020205020404" pitchFamily="49" charset="0"/>
              </a:rPr>
              <a:t> –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ru-RU" sz="1600" dirty="0">
                <a:cs typeface="Courier New" panose="02070309020205020404" pitchFamily="49" charset="0"/>
              </a:rPr>
              <a:t>функция </a:t>
            </a:r>
            <a:r>
              <a:rPr lang="en-US" sz="1600" dirty="0">
                <a:cs typeface="Courier New" panose="02070309020205020404" pitchFamily="49" charset="0"/>
              </a:rPr>
              <a:t>(</a:t>
            </a:r>
            <a:r>
              <a:rPr lang="fr-FR" sz="1600" b="0" i="0" u="none" strike="noStrike" baseline="0" dirty="0"/>
              <a:t>@Lens_m)</a:t>
            </a:r>
            <a:endParaRPr lang="en-US" sz="1600" dirty="0">
              <a:cs typeface="Courier New" panose="02070309020205020404" pitchFamily="49" charset="0"/>
            </a:endParaRPr>
          </a:p>
          <a:p>
            <a:pPr lvl="1"/>
            <a:r>
              <a:rPr lang="en-US" sz="1600" dirty="0"/>
              <a:t>x0=[100, -100] - </a:t>
            </a:r>
            <a:r>
              <a:rPr lang="ru-RU" sz="1600" dirty="0">
                <a:cs typeface="Courier New" panose="02070309020205020404" pitchFamily="49" charset="0"/>
              </a:rPr>
              <a:t>начальные значения параметров</a:t>
            </a:r>
            <a:endParaRPr lang="en-US" sz="1600" dirty="0">
              <a:cs typeface="Courier New" panose="02070309020205020404" pitchFamily="49" charset="0"/>
            </a:endParaRPr>
          </a:p>
          <a:p>
            <a:pPr lvl="1"/>
            <a:r>
              <a:rPr lang="ru-RU" sz="1600" dirty="0">
                <a:highlight>
                  <a:srgbClr val="FFFF00"/>
                </a:highlight>
                <a:cs typeface="Courier New" panose="02070309020205020404" pitchFamily="49" charset="0"/>
              </a:rPr>
              <a:t>ограничения </a:t>
            </a:r>
          </a:p>
          <a:p>
            <a:pPr lvl="2"/>
            <a:r>
              <a:rPr lang="ru-RU" sz="1400" dirty="0">
                <a:cs typeface="Courier New" panose="02070309020205020404" pitchFamily="49" charset="0"/>
              </a:rPr>
              <a:t>последовательность параметров должны быть соблюдена, </a:t>
            </a:r>
            <a:br>
              <a:rPr lang="en-US" sz="1400" dirty="0">
                <a:cs typeface="Courier New" panose="02070309020205020404" pitchFamily="49" charset="0"/>
              </a:rPr>
            </a:br>
            <a:r>
              <a:rPr lang="ru-RU" sz="1400" dirty="0">
                <a:cs typeface="Courier New" panose="02070309020205020404" pitchFamily="49" charset="0"/>
              </a:rPr>
              <a:t>неиспользуемые можно задавать как </a:t>
            </a:r>
            <a:r>
              <a:rPr lang="en-US" sz="1400" dirty="0"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sz="1600" dirty="0">
                <a:cs typeface="Courier New" panose="02070309020205020404" pitchFamily="49" charset="0"/>
              </a:rPr>
              <a:t>options </a:t>
            </a:r>
            <a:r>
              <a:rPr lang="ru-RU" sz="1600" dirty="0">
                <a:cs typeface="Courier New" panose="02070309020205020404" pitchFamily="49" charset="0"/>
              </a:rPr>
              <a:t>– настроечные параметры</a:t>
            </a:r>
            <a:r>
              <a:rPr lang="en-US" sz="1600" dirty="0">
                <a:cs typeface="Courier New" panose="02070309020205020404" pitchFamily="49" charset="0"/>
              </a:rPr>
              <a:t> </a:t>
            </a:r>
            <a:r>
              <a:rPr lang="ru-RU" sz="1600" dirty="0">
                <a:cs typeface="Courier New" panose="02070309020205020404" pitchFamily="49" charset="0"/>
              </a:rPr>
              <a:t>оптимизации</a:t>
            </a:r>
          </a:p>
          <a:p>
            <a:pPr lvl="1"/>
            <a:endParaRPr lang="ru-RU" sz="20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2000" dirty="0" err="1"/>
              <a:t>Например</a:t>
            </a:r>
            <a:r>
              <a:rPr lang="fr-FR" sz="2000" dirty="0"/>
              <a:t>:</a:t>
            </a:r>
            <a:br>
              <a:rPr lang="ru-RU" sz="2000" dirty="0">
                <a:latin typeface="Courier New" panose="02070309020205020404" pitchFamily="49" charset="0"/>
              </a:rPr>
            </a:b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x=</a:t>
            </a:r>
            <a:r>
              <a:rPr lang="fr-F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fmincon</a:t>
            </a:r>
            <a:r>
              <a:rPr lang="fr-F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(@Lens_m, x0, [],[], [],[], [],[], [], options);</a:t>
            </a:r>
            <a:endParaRPr lang="ru-RU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/>
            <a:r>
              <a:rPr lang="ru-RU" sz="1600" dirty="0">
                <a:cs typeface="Courier New" panose="02070309020205020404" pitchFamily="49" charset="0"/>
              </a:rPr>
              <a:t>x(1) – найденный параметр 1</a:t>
            </a:r>
          </a:p>
          <a:p>
            <a:pPr lvl="1"/>
            <a:r>
              <a:rPr lang="ru-RU" sz="1600" dirty="0">
                <a:cs typeface="Courier New" panose="02070309020205020404" pitchFamily="49" charset="0"/>
              </a:rPr>
              <a:t>x(2) – найденный параметр 2</a:t>
            </a:r>
          </a:p>
          <a:p>
            <a:pPr marL="457200" lvl="1" indent="0">
              <a:buNone/>
            </a:pPr>
            <a:endParaRPr lang="ru-RU" sz="16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ru-RU" sz="1600" dirty="0"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1600" dirty="0">
                <a:cs typeface="Courier New" panose="02070309020205020404" pitchFamily="49" charset="0"/>
                <a:hlinkClick r:id="rId2"/>
              </a:rPr>
              <a:t>https://docs.exponenta.ru/optim/ug/fmincon.html</a:t>
            </a:r>
            <a:r>
              <a:rPr lang="ru-RU" sz="1600" dirty="0"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501D0-CD61-4C4E-8CC5-55E7CE683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031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6A91-30F8-4309-A35E-D2167630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ограничения </a:t>
            </a:r>
            <a:r>
              <a:rPr lang="en-US" dirty="0" err="1">
                <a:highlight>
                  <a:srgbClr val="CCFFCC"/>
                </a:highlight>
              </a:rPr>
              <a:t>fmincon</a:t>
            </a:r>
            <a:endParaRPr lang="ru-RU" dirty="0">
              <a:highlight>
                <a:srgbClr val="CCFFCC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508C9C-42BA-447F-90AB-6F052BFDA2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 =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fmincon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(fun, x0, </a:t>
                </a:r>
                <a:r>
                  <a:rPr lang="en-US" dirty="0" err="1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A,b</a:t>
                </a:r>
                <a:r>
                  <a:rPr lang="en-US" dirty="0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dirty="0" err="1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Aeq,beq</a:t>
                </a:r>
                <a:r>
                  <a:rPr lang="en-US" dirty="0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dirty="0" err="1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lb,ub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≤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𝑏</m:t>
                    </m:r>
                  </m:oMath>
                </a14:m>
                <a:r>
                  <a:rPr lang="ru-RU" b="0" dirty="0">
                    <a:solidFill>
                      <a:srgbClr val="404040"/>
                    </a:solidFill>
                    <a:effectLst/>
                    <a:cs typeface="Courier New" panose="02070309020205020404" pitchFamily="49" charset="0"/>
                  </a:rPr>
                  <a:t> </a:t>
                </a:r>
                <a:r>
                  <a:rPr lang="en-US" dirty="0">
                    <a:cs typeface="Courier New" panose="02070309020205020404" pitchFamily="49" charset="0"/>
                  </a:rPr>
                  <a:t>(A - </a:t>
                </a:r>
                <a:r>
                  <a:rPr lang="ru-RU" b="0" dirty="0">
                    <a:effectLst/>
                    <a:cs typeface="Courier New" panose="02070309020205020404" pitchFamily="49" charset="0"/>
                  </a:rPr>
                  <a:t>матрица, </a:t>
                </a:r>
                <a:r>
                  <a:rPr lang="en-US" dirty="0">
                    <a:cs typeface="Courier New" panose="02070309020205020404" pitchFamily="49" charset="0"/>
                  </a:rPr>
                  <a:t>b</a:t>
                </a:r>
                <a:r>
                  <a:rPr lang="ru-RU" dirty="0">
                    <a:cs typeface="Courier New" panose="02070309020205020404" pitchFamily="49" charset="0"/>
                  </a:rPr>
                  <a:t> –</a:t>
                </a:r>
                <a:r>
                  <a:rPr lang="en-US" dirty="0">
                    <a:cs typeface="Courier New" panose="02070309020205020404" pitchFamily="49" charset="0"/>
                  </a:rPr>
                  <a:t> </a:t>
                </a:r>
                <a:r>
                  <a:rPr lang="ru-RU" b="0" dirty="0">
                    <a:effectLst/>
                    <a:cs typeface="Courier New" panose="02070309020205020404" pitchFamily="49" charset="0"/>
                  </a:rPr>
                  <a:t>вектор</a:t>
                </a:r>
                <a:r>
                  <a:rPr lang="en-US" b="0" dirty="0">
                    <a:effectLst/>
                    <a:cs typeface="Courier New" panose="02070309020205020404" pitchFamily="49" charset="0"/>
                  </a:rPr>
                  <a:t>)</a:t>
                </a:r>
                <a:endParaRPr lang="ru-RU" b="0" dirty="0">
                  <a:effectLst/>
                  <a:cs typeface="Courier New" panose="02070309020205020404" pitchFamily="49" charset="0"/>
                </a:endParaRP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b="0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ru-RU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ru-RU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ru-RU" b="0" i="1" smtClean="0">
                        <a:solidFill>
                          <a:srgbClr val="40404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begChr m:val="⌈"/>
                        <m:endChr m:val="⌉"/>
                        <m:ctrlPr>
                          <a:rPr lang="ru-RU" b="0" i="1" smtClean="0">
                            <a:solidFill>
                              <a:srgbClr val="40404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ru-RU" b="0" i="1" smtClean="0">
                                <a:solidFill>
                                  <a:srgbClr val="404040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ru-RU" b="0" i="1" smtClea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ru-RU" b="0" i="1" smtClea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40404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 smtClean="0">
                        <a:solidFill>
                          <a:srgbClr val="40404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i="1" smtClean="0">
                        <a:solidFill>
                          <a:srgbClr val="40404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solidFill>
                              <a:srgbClr val="40404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solidFill>
                                  <a:srgbClr val="40404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40404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b="0" i="1" smtClean="0">
                                  <a:solidFill>
                                    <a:srgbClr val="40404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ru-RU" b="0" i="1" dirty="0">
                  <a:solidFill>
                    <a:srgbClr val="404040"/>
                  </a:solidFill>
                  <a:effectLst/>
                  <a:cs typeface="Courier New" panose="02070309020205020404" pitchFamily="49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Courier New" panose="02070309020205020404" pitchFamily="49" charset="0"/>
                      </a:rPr>
                      <m:t>𝐴𝑒𝑞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𝑏𝑒𝑞</m:t>
                    </m:r>
                  </m:oMath>
                </a14:m>
                <a:r>
                  <a:rPr lang="ru-RU" b="0" i="1" dirty="0">
                    <a:solidFill>
                      <a:srgbClr val="404040"/>
                    </a:solidFill>
                    <a:effectLst/>
                    <a:cs typeface="Courier New" panose="02070309020205020404" pitchFamily="49" charset="0"/>
                  </a:rPr>
                  <a:t> </a:t>
                </a:r>
                <a:r>
                  <a:rPr lang="en-US" dirty="0">
                    <a:cs typeface="Courier New" panose="02070309020205020404" pitchFamily="49" charset="0"/>
                  </a:rPr>
                  <a:t>(</a:t>
                </a:r>
                <a:r>
                  <a:rPr lang="en-US" dirty="0" err="1">
                    <a:cs typeface="Courier New" panose="02070309020205020404" pitchFamily="49" charset="0"/>
                  </a:rPr>
                  <a:t>Aeg</a:t>
                </a:r>
                <a:r>
                  <a:rPr lang="en-US" dirty="0">
                    <a:cs typeface="Courier New" panose="02070309020205020404" pitchFamily="49" charset="0"/>
                  </a:rPr>
                  <a:t> - </a:t>
                </a:r>
                <a:r>
                  <a:rPr lang="ru-RU" dirty="0">
                    <a:cs typeface="Courier New" panose="02070309020205020404" pitchFamily="49" charset="0"/>
                  </a:rPr>
                  <a:t>матрица, </a:t>
                </a:r>
                <a:r>
                  <a:rPr lang="en-US" dirty="0" err="1">
                    <a:cs typeface="Courier New" panose="02070309020205020404" pitchFamily="49" charset="0"/>
                  </a:rPr>
                  <a:t>beq</a:t>
                </a:r>
                <a:r>
                  <a:rPr lang="ru-RU" dirty="0">
                    <a:cs typeface="Courier New" panose="02070309020205020404" pitchFamily="49" charset="0"/>
                  </a:rPr>
                  <a:t> –</a:t>
                </a:r>
                <a:r>
                  <a:rPr lang="en-US" dirty="0">
                    <a:cs typeface="Courier New" panose="02070309020205020404" pitchFamily="49" charset="0"/>
                  </a:rPr>
                  <a:t> </a:t>
                </a:r>
                <a:r>
                  <a:rPr lang="ru-RU" dirty="0">
                    <a:cs typeface="Courier New" panose="02070309020205020404" pitchFamily="49" charset="0"/>
                  </a:rPr>
                  <a:t>вектор</a:t>
                </a:r>
                <a:r>
                  <a:rPr lang="en-US" dirty="0">
                    <a:cs typeface="Courier New" panose="02070309020205020404" pitchFamily="49" charset="0"/>
                  </a:rPr>
                  <a:t>)</a:t>
                </a:r>
                <a:endParaRPr lang="ru-RU" b="0" i="1" dirty="0">
                  <a:solidFill>
                    <a:srgbClr val="404040"/>
                  </a:solidFill>
                  <a:effectLst/>
                  <a:cs typeface="Courier New" panose="02070309020205020404" pitchFamily="49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𝑙𝑏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≤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𝑢𝑏</m:t>
                    </m:r>
                  </m:oMath>
                </a14:m>
                <a:r>
                  <a:rPr lang="en-US" b="0" i="1" dirty="0">
                    <a:solidFill>
                      <a:srgbClr val="404040"/>
                    </a:solidFill>
                    <a:effectLst/>
                    <a:cs typeface="Courier New" panose="02070309020205020404" pitchFamily="49" charset="0"/>
                  </a:rPr>
                  <a:t>  </a:t>
                </a:r>
                <a:r>
                  <a:rPr lang="en-US" dirty="0">
                    <a:cs typeface="Courier New" panose="02070309020205020404" pitchFamily="49" charset="0"/>
                  </a:rPr>
                  <a:t>(</a:t>
                </a:r>
                <a:r>
                  <a:rPr lang="ru-RU" dirty="0">
                    <a:cs typeface="Courier New" panose="02070309020205020404" pitchFamily="49" charset="0"/>
                  </a:rPr>
                  <a:t>вектора</a:t>
                </a:r>
                <a:r>
                  <a:rPr lang="en-US" dirty="0">
                    <a:cs typeface="Courier New" panose="02070309020205020404" pitchFamily="49" charset="0"/>
                  </a:rPr>
                  <a:t>)</a:t>
                </a:r>
              </a:p>
              <a:p>
                <a:pPr lvl="1"/>
                <a:endParaRPr lang="en-US" dirty="0">
                  <a:cs typeface="Courier New" panose="02070309020205020404" pitchFamily="49" charset="0"/>
                </a:endParaRPr>
              </a:p>
              <a:p>
                <a:pPr lvl="1"/>
                <a:endParaRPr lang="en-US" dirty="0"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fr-FR" sz="2400" dirty="0" err="1"/>
                  <a:t>Например</a:t>
                </a:r>
                <a:r>
                  <a:rPr lang="fr-FR" sz="2400" dirty="0"/>
                  <a:t>:</a:t>
                </a:r>
                <a:endParaRPr lang="ru-RU" sz="2400" dirty="0"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sz="2400" dirty="0" err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lb</a:t>
                </a:r>
                <a:r>
                  <a:rPr lang="en-US" sz="240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=[</a:t>
                </a:r>
                <a:r>
                  <a:rPr lang="ru-RU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</a:t>
                </a:r>
                <a:r>
                  <a:rPr lang="en-US" sz="240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, -Inf];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ub</a:t>
                </a:r>
                <a:r>
                  <a:rPr lang="en-US" sz="240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=[15, Inf];</a:t>
                </a:r>
                <a:endParaRPr lang="en-US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 = </a:t>
                </a:r>
                <a:r>
                  <a:rPr lang="en-US" dirty="0" err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fmincon</a:t>
                </a:r>
                <a:r>
                  <a:rPr lang="en-US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(fun, x0, </a:t>
                </a:r>
                <a:r>
                  <a:rPr lang="fr-FR" sz="240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[],[], [],[], </a:t>
                </a:r>
                <a:r>
                  <a:rPr lang="en-US" dirty="0" err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lb,ub</a:t>
                </a:r>
                <a:r>
                  <a:rPr lang="en-US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);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508C9C-42BA-447F-90AB-6F052BFDA2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5" t="-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501D0-CD61-4C4E-8CC5-55E7CE683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546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6A91-30F8-4309-A35E-D2167630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 </a:t>
            </a:r>
            <a:r>
              <a:rPr lang="ru-RU" dirty="0"/>
              <a:t>нелинейные ограничения </a:t>
            </a:r>
            <a:r>
              <a:rPr lang="en-US" dirty="0" err="1">
                <a:highlight>
                  <a:srgbClr val="CCFFCC"/>
                </a:highlight>
              </a:rPr>
              <a:t>fmincon</a:t>
            </a:r>
            <a:endParaRPr lang="ru-RU" dirty="0">
              <a:highlight>
                <a:srgbClr val="CCFFCC"/>
              </a:highligh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508C9C-42BA-447F-90AB-6F052BFDA2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 = </a:t>
                </a:r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fmincon</a:t>
                </a: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(fun, x0, </a:t>
                </a:r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A,b</a:t>
                </a: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Aeq,beq</a:t>
                </a: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sz="20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lb,ub</a:t>
                </a: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 </a:t>
                </a:r>
                <a:r>
                  <a:rPr lang="en-US" sz="2000" dirty="0" err="1">
                    <a:highlight>
                      <a:srgbClr val="FFFF00"/>
                    </a:highlight>
                    <a:latin typeface="Courier New" panose="02070309020205020404" pitchFamily="49" charset="0"/>
                    <a:cs typeface="Courier New" panose="02070309020205020404" pitchFamily="49" charset="0"/>
                  </a:rPr>
                  <a:t>nonlcon</a:t>
                </a:r>
                <a:r>
                  <a:rPr lang="en-US" sz="20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pPr lvl="1"/>
                <a:r>
                  <a:rPr lang="en-US" sz="1600" dirty="0" err="1">
                    <a:cs typeface="Courier New" panose="02070309020205020404" pitchFamily="49" charset="0"/>
                  </a:rPr>
                  <a:t>nonlcon</a:t>
                </a:r>
                <a:r>
                  <a:rPr lang="en-US" sz="1600" dirty="0">
                    <a:cs typeface="Courier New" panose="02070309020205020404" pitchFamily="49" charset="0"/>
                  </a:rPr>
                  <a:t> – </a:t>
                </a:r>
                <a:r>
                  <a:rPr lang="ru-RU" sz="1600" dirty="0">
                    <a:cs typeface="Courier New" panose="02070309020205020404" pitchFamily="49" charset="0"/>
                  </a:rPr>
                  <a:t>нелинейные ограничения в виде функции (</a:t>
                </a:r>
                <a:r>
                  <a:rPr lang="en-US" sz="1600" b="0" i="0" u="none" strike="noStrike" baseline="0" dirty="0"/>
                  <a:t>@Lens_lim)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𝑐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)≤0</m:t>
                    </m:r>
                  </m:oMath>
                </a14:m>
                <a:r>
                  <a:rPr lang="ru-RU" sz="1600" b="0" i="1" dirty="0">
                    <a:solidFill>
                      <a:srgbClr val="404040"/>
                    </a:solidFill>
                    <a:effectLst/>
                    <a:cs typeface="Courier New" panose="02070309020205020404" pitchFamily="49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𝑐𝑒𝑞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=0</m:t>
                    </m:r>
                  </m:oMath>
                </a14:m>
                <a:r>
                  <a:rPr lang="ru-RU" sz="1600" b="0" i="1" dirty="0">
                    <a:solidFill>
                      <a:srgbClr val="404040"/>
                    </a:solidFill>
                    <a:effectLst/>
                    <a:cs typeface="Courier New" panose="02070309020205020404" pitchFamily="49" charset="0"/>
                  </a:rPr>
                  <a:t> </a:t>
                </a:r>
                <a:r>
                  <a:rPr lang="en-US" sz="1600" dirty="0">
                    <a:cs typeface="Courier New" panose="02070309020205020404" pitchFamily="49" charset="0"/>
                  </a:rPr>
                  <a:t>- </a:t>
                </a:r>
                <a:r>
                  <a:rPr lang="ru-RU" sz="1600" dirty="0">
                    <a:cs typeface="Courier New" panose="02070309020205020404" pitchFamily="49" charset="0"/>
                  </a:rPr>
                  <a:t>вектора, возвращаются функцией </a:t>
                </a:r>
                <a:r>
                  <a:rPr lang="en-US" sz="1600" dirty="0" err="1">
                    <a:cs typeface="Courier New" panose="02070309020205020404" pitchFamily="49" charset="0"/>
                  </a:rPr>
                  <a:t>nonlcon</a:t>
                </a:r>
                <a:endParaRPr lang="en-US" sz="1600" dirty="0">
                  <a:cs typeface="Courier New" panose="02070309020205020404" pitchFamily="49" charset="0"/>
                </a:endParaRPr>
              </a:p>
              <a:p>
                <a:pPr lvl="1"/>
                <a:endParaRPr lang="en-US" sz="16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fr-FR" sz="2000" dirty="0" err="1">
                    <a:latin typeface="Courier New" panose="02070309020205020404" pitchFamily="49" charset="0"/>
                  </a:rPr>
                  <a:t>Например</a:t>
                </a:r>
                <a:r>
                  <a:rPr lang="fr-FR" sz="2000" dirty="0">
                    <a:latin typeface="Courier New" panose="02070309020205020404" pitchFamily="49" charset="0"/>
                  </a:rPr>
                  <a:t>:</a:t>
                </a:r>
              </a:p>
              <a:p>
                <a:pPr lvl="1"/>
                <a:r>
                  <a:rPr lang="ru-RU" sz="1600" dirty="0">
                    <a:ea typeface="Cambria Math" panose="02040503050406030204" pitchFamily="18" charset="0"/>
                    <a:cs typeface="Courier New" panose="02070309020205020404" pitchFamily="49" charset="0"/>
                  </a:rPr>
                  <a:t>Функция ограничивает радиусы линзы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𝑟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≥10</m:t>
                    </m:r>
                  </m:oMath>
                </a14:m>
                <a:r>
                  <a:rPr lang="ru-RU" sz="1600" dirty="0">
                    <a:ea typeface="Cambria Math" panose="02040503050406030204" pitchFamily="18" charset="0"/>
                    <a:cs typeface="Courier New" panose="02070309020205020404" pitchFamily="49" charset="0"/>
                  </a:rPr>
                  <a:t>:</a:t>
                </a:r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𝑟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≥10</m:t>
                    </m:r>
                  </m:oMath>
                </a14:m>
                <a:endParaRPr lang="ru-RU" sz="1400" b="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ru-RU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0</m:t>
                    </m:r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≥</m:t>
                    </m:r>
                    <m:r>
                      <a:rPr lang="ru-RU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10−</m:t>
                    </m:r>
                    <m:d>
                      <m:dPr>
                        <m:begChr m:val="|"/>
                        <m:endChr m:val="|"/>
                        <m:ctrlP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𝑟</m:t>
                        </m:r>
                      </m:e>
                    </m:d>
                  </m:oMath>
                </a14:m>
                <a:endParaRPr lang="ru-RU" sz="14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ru-RU" sz="1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10−</m:t>
                    </m:r>
                    <m:d>
                      <m:dPr>
                        <m:begChr m:val="|"/>
                        <m:endChr m:val="|"/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ourier New" panose="02070309020205020404" pitchFamily="49" charset="0"/>
                          </a:rPr>
                          <m:t>𝑟</m:t>
                        </m:r>
                      </m:e>
                    </m:d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≤</m:t>
                    </m:r>
                    <m:r>
                      <a:rPr lang="ru-RU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ourier New" panose="02070309020205020404" pitchFamily="49" charset="0"/>
                      </a:rPr>
                      <m:t>0</m:t>
                    </m:r>
                  </m:oMath>
                </a14:m>
                <a:endParaRPr lang="ru-RU" sz="14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/>
                <a:endParaRPr lang="en-US" sz="16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ru-RU" sz="2000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ru-RU" sz="2000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ru-RU" sz="2000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ru-RU" sz="2000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endParaRPr lang="ru-RU" sz="2000" dirty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1"/>
                <a:r>
                  <a:rPr lang="ru-RU" sz="1600" dirty="0">
                    <a:ea typeface="Cambria Math" panose="02040503050406030204" pitchFamily="18" charset="0"/>
                    <a:cs typeface="Courier New" panose="02070309020205020404" pitchFamily="49" charset="0"/>
                  </a:rPr>
                  <a:t>Оптимизация</a:t>
                </a:r>
                <a:endParaRPr lang="en-US" sz="16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 = </a:t>
                </a:r>
                <a:r>
                  <a:rPr lang="en-US" sz="2000" dirty="0" err="1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fmincon</a:t>
                </a:r>
                <a:r>
                  <a:rPr lang="en-US" sz="200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(fun, x0, </a:t>
                </a:r>
                <a:r>
                  <a:rPr lang="fr-FR" sz="2000" dirty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[],[], [],[], </a:t>
                </a:r>
                <a:r>
                  <a:rPr lang="en-US" sz="200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[],[], </a:t>
                </a:r>
                <a:r>
                  <a:rPr lang="en-US" sz="2000" b="0" i="0" u="none" strike="noStrike" baseline="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Courier New" panose="02070309020205020404" pitchFamily="49" charset="0"/>
                  </a:rPr>
                  <a:t>@Lens_lim</a:t>
                </a:r>
                <a:r>
                  <a:rPr lang="en-US" sz="2000" dirty="0">
                    <a:solidFill>
                      <a:srgbClr val="00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508C9C-42BA-447F-90AB-6F052BFDA2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84" t="-955" b="-2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501D0-CD61-4C4E-8CC5-55E7CE683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88AFEE-553B-490D-901D-B17406814614}"/>
              </a:ext>
            </a:extLst>
          </p:cNvPr>
          <p:cNvSpPr txBox="1"/>
          <p:nvPr/>
        </p:nvSpPr>
        <p:spPr>
          <a:xfrm>
            <a:off x="4304928" y="3645024"/>
            <a:ext cx="4312843" cy="1323439"/>
          </a:xfrm>
          <a:prstGeom prst="rect">
            <a:avLst/>
          </a:prstGeom>
          <a:solidFill>
            <a:srgbClr val="FFFFE6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1600" b="0" i="0" u="none" strike="noStrike" baseline="0" dirty="0">
                <a:latin typeface="+mn-lt"/>
              </a:rPr>
              <a:t>Отдельный </a:t>
            </a:r>
            <a:r>
              <a:rPr lang="en-US" sz="1600" b="0" i="0" u="none" strike="noStrike" baseline="0" dirty="0">
                <a:latin typeface="+mn-lt"/>
              </a:rPr>
              <a:t>m-</a:t>
            </a:r>
            <a:r>
              <a:rPr lang="ru-RU" sz="1600" b="0" i="0" u="none" strike="noStrike" baseline="0" dirty="0">
                <a:latin typeface="+mn-lt"/>
              </a:rPr>
              <a:t>файл: </a:t>
            </a:r>
          </a:p>
          <a:p>
            <a:pPr marL="0" indent="0">
              <a:buNone/>
            </a:pPr>
            <a:r>
              <a:rPr lang="fr-FR" sz="1600" b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ru-RU" sz="1600" b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функция нелинейных ограничений</a:t>
            </a:r>
            <a:endParaRPr lang="fr-FR" sz="1600" b="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sz="1600" b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fr-FR" sz="16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fr-FR" sz="1600" b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c,ceq</a:t>
            </a:r>
            <a:r>
              <a:rPr lang="fr-FR" sz="16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fr-FR" sz="1600" b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Lens_lim</a:t>
            </a:r>
            <a:r>
              <a:rPr lang="fr-FR" sz="16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marL="0" indent="0">
              <a:buNone/>
            </a:pPr>
            <a:r>
              <a:rPr lang="fr-FR" sz="16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ru-RU" sz="16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10-</a:t>
            </a:r>
            <a:r>
              <a:rPr lang="fr-FR" sz="16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abs(x);</a:t>
            </a:r>
          </a:p>
          <a:p>
            <a:pPr marL="0" indent="0">
              <a:buNone/>
            </a:pPr>
            <a:r>
              <a:rPr lang="fr-FR" sz="1600" b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ceq</a:t>
            </a:r>
            <a:r>
              <a:rPr lang="fr-FR" sz="1600" b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[];</a:t>
            </a:r>
            <a:endParaRPr lang="ru-RU" sz="1600" b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C8ED7C-2C63-4DB5-BE54-B1E3C9661AA6}"/>
              </a:ext>
            </a:extLst>
          </p:cNvPr>
          <p:cNvSpPr txBox="1"/>
          <p:nvPr/>
        </p:nvSpPr>
        <p:spPr>
          <a:xfrm>
            <a:off x="6249145" y="5041612"/>
            <a:ext cx="24482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c(1)=20-abs(x(1));</a:t>
            </a:r>
          </a:p>
          <a:p>
            <a:r>
              <a:rPr lang="en-U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c(2)=</a:t>
            </a:r>
            <a:r>
              <a:rPr lang="ru-RU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-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1;</a:t>
            </a:r>
          </a:p>
        </p:txBody>
      </p:sp>
    </p:spTree>
    <p:extLst>
      <p:ext uri="{BB962C8B-B14F-4D97-AF65-F5344CB8AC3E}">
        <p14:creationId xmlns:p14="http://schemas.microsoft.com/office/powerpoint/2010/main" val="111928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997D0-FD50-49E5-8BF0-EBB8E715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Обратные задачи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0D8A4-9F12-456C-8513-4F56B1842A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ru-RU" altLang="ru-RU" sz="2000" b="1" dirty="0"/>
              <a:t>Прямая задача </a:t>
            </a:r>
            <a:r>
              <a:rPr lang="ru-RU" altLang="ru-RU" sz="2000" dirty="0"/>
              <a:t>– определение значений функции по известным параметрам</a:t>
            </a:r>
          </a:p>
          <a:p>
            <a:pPr lvl="1" eaLnBrk="1" hangingPunct="1"/>
            <a:r>
              <a:rPr lang="ru-RU" altLang="ru-RU" sz="1800" dirty="0"/>
              <a:t>моделирование</a:t>
            </a:r>
          </a:p>
          <a:p>
            <a:pPr lvl="1" eaLnBrk="1" hangingPunct="1"/>
            <a:endParaRPr lang="ru-RU" altLang="ru-RU" sz="1800" dirty="0"/>
          </a:p>
          <a:p>
            <a:pPr marL="457200" lvl="1" indent="0" eaLnBrk="1" hangingPunct="1">
              <a:buNone/>
            </a:pPr>
            <a:endParaRPr lang="ru-RU" altLang="ru-RU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B565BD-F63B-45D1-B962-D783236BC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1900" y="1524000"/>
            <a:ext cx="4533900" cy="5105400"/>
          </a:xfrm>
        </p:spPr>
        <p:txBody>
          <a:bodyPr/>
          <a:lstStyle/>
          <a:p>
            <a:r>
              <a:rPr lang="ru-RU" altLang="ru-RU" sz="2000" b="1" dirty="0"/>
              <a:t>Обратная задача </a:t>
            </a:r>
            <a:r>
              <a:rPr lang="ru-RU" altLang="ru-RU" sz="2000" dirty="0"/>
              <a:t>– определение параметров функции по известным значениям</a:t>
            </a:r>
          </a:p>
          <a:p>
            <a:pPr lvl="1"/>
            <a:r>
              <a:rPr lang="ru-RU" altLang="ru-RU" sz="1800" dirty="0"/>
              <a:t>аппроксимация или оптимизация</a:t>
            </a:r>
          </a:p>
          <a:p>
            <a:endParaRPr lang="ru-RU" altLang="ru-RU" sz="2000" dirty="0"/>
          </a:p>
          <a:p>
            <a:endParaRPr lang="ru-RU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74F46-1C8B-42DA-A96F-2BADB64A40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Freeform 36">
            <a:extLst>
              <a:ext uri="{FF2B5EF4-FFF2-40B4-BE49-F238E27FC236}">
                <a16:creationId xmlns:a16="http://schemas.microsoft.com/office/drawing/2014/main" id="{6671159A-9A00-4601-87C1-9339BD687365}"/>
              </a:ext>
            </a:extLst>
          </p:cNvPr>
          <p:cNvSpPr>
            <a:spLocks/>
          </p:cNvSpPr>
          <p:nvPr/>
        </p:nvSpPr>
        <p:spPr bwMode="auto">
          <a:xfrm>
            <a:off x="887872" y="3659894"/>
            <a:ext cx="576064" cy="1224136"/>
          </a:xfrm>
          <a:custGeom>
            <a:avLst/>
            <a:gdLst>
              <a:gd name="T0" fmla="*/ 636329 w 1688"/>
              <a:gd name="T1" fmla="*/ 1896325 h 3448"/>
              <a:gd name="T2" fmla="*/ 685828 w 1688"/>
              <a:gd name="T3" fmla="*/ 1822628 h 3448"/>
              <a:gd name="T4" fmla="*/ 731476 w 1688"/>
              <a:gd name="T5" fmla="*/ 1745631 h 3448"/>
              <a:gd name="T6" fmla="*/ 772175 w 1688"/>
              <a:gd name="T7" fmla="*/ 1664784 h 3448"/>
              <a:gd name="T8" fmla="*/ 809024 w 1688"/>
              <a:gd name="T9" fmla="*/ 1582287 h 3448"/>
              <a:gd name="T10" fmla="*/ 840373 w 1688"/>
              <a:gd name="T11" fmla="*/ 1495941 h 3448"/>
              <a:gd name="T12" fmla="*/ 866772 w 1688"/>
              <a:gd name="T13" fmla="*/ 1408494 h 3448"/>
              <a:gd name="T14" fmla="*/ 889871 w 1688"/>
              <a:gd name="T15" fmla="*/ 1318848 h 3448"/>
              <a:gd name="T16" fmla="*/ 907471 w 1688"/>
              <a:gd name="T17" fmla="*/ 1227551 h 3448"/>
              <a:gd name="T18" fmla="*/ 919570 w 1688"/>
              <a:gd name="T19" fmla="*/ 1134605 h 3448"/>
              <a:gd name="T20" fmla="*/ 926720 w 1688"/>
              <a:gd name="T21" fmla="*/ 1041109 h 3448"/>
              <a:gd name="T22" fmla="*/ 928370 w 1688"/>
              <a:gd name="T23" fmla="*/ 948163 h 3448"/>
              <a:gd name="T24" fmla="*/ 926720 w 1688"/>
              <a:gd name="T25" fmla="*/ 855216 h 3448"/>
              <a:gd name="T26" fmla="*/ 919570 w 1688"/>
              <a:gd name="T27" fmla="*/ 762270 h 3448"/>
              <a:gd name="T28" fmla="*/ 907471 w 1688"/>
              <a:gd name="T29" fmla="*/ 668774 h 3448"/>
              <a:gd name="T30" fmla="*/ 889871 w 1688"/>
              <a:gd name="T31" fmla="*/ 577477 h 3448"/>
              <a:gd name="T32" fmla="*/ 866772 w 1688"/>
              <a:gd name="T33" fmla="*/ 488381 h 3448"/>
              <a:gd name="T34" fmla="*/ 840373 w 1688"/>
              <a:gd name="T35" fmla="*/ 400384 h 3448"/>
              <a:gd name="T36" fmla="*/ 809024 w 1688"/>
              <a:gd name="T37" fmla="*/ 314588 h 3448"/>
              <a:gd name="T38" fmla="*/ 772175 w 1688"/>
              <a:gd name="T39" fmla="*/ 231541 h 3448"/>
              <a:gd name="T40" fmla="*/ 731476 w 1688"/>
              <a:gd name="T41" fmla="*/ 151244 h 3448"/>
              <a:gd name="T42" fmla="*/ 685828 w 1688"/>
              <a:gd name="T43" fmla="*/ 73697 h 3448"/>
              <a:gd name="T44" fmla="*/ 636329 w 1688"/>
              <a:gd name="T45" fmla="*/ 0 h 3448"/>
              <a:gd name="T46" fmla="*/ 292041 w 1688"/>
              <a:gd name="T47" fmla="*/ 0 h 3448"/>
              <a:gd name="T48" fmla="*/ 242542 w 1688"/>
              <a:gd name="T49" fmla="*/ 73697 h 3448"/>
              <a:gd name="T50" fmla="*/ 196894 w 1688"/>
              <a:gd name="T51" fmla="*/ 151244 h 3448"/>
              <a:gd name="T52" fmla="*/ 156195 w 1688"/>
              <a:gd name="T53" fmla="*/ 231541 h 3448"/>
              <a:gd name="T54" fmla="*/ 120996 w 1688"/>
              <a:gd name="T55" fmla="*/ 314588 h 3448"/>
              <a:gd name="T56" fmla="*/ 89647 w 1688"/>
              <a:gd name="T57" fmla="*/ 400384 h 3448"/>
              <a:gd name="T58" fmla="*/ 61598 w 1688"/>
              <a:gd name="T59" fmla="*/ 488381 h 3448"/>
              <a:gd name="T60" fmla="*/ 38499 w 1688"/>
              <a:gd name="T61" fmla="*/ 577477 h 3448"/>
              <a:gd name="T62" fmla="*/ 22549 w 1688"/>
              <a:gd name="T63" fmla="*/ 668774 h 3448"/>
              <a:gd name="T64" fmla="*/ 8800 w 1688"/>
              <a:gd name="T65" fmla="*/ 762270 h 3448"/>
              <a:gd name="T66" fmla="*/ 1650 w 1688"/>
              <a:gd name="T67" fmla="*/ 855216 h 3448"/>
              <a:gd name="T68" fmla="*/ 0 w 1688"/>
              <a:gd name="T69" fmla="*/ 948163 h 3448"/>
              <a:gd name="T70" fmla="*/ 1650 w 1688"/>
              <a:gd name="T71" fmla="*/ 1041109 h 3448"/>
              <a:gd name="T72" fmla="*/ 8800 w 1688"/>
              <a:gd name="T73" fmla="*/ 1134605 h 3448"/>
              <a:gd name="T74" fmla="*/ 22549 w 1688"/>
              <a:gd name="T75" fmla="*/ 1227551 h 3448"/>
              <a:gd name="T76" fmla="*/ 38499 w 1688"/>
              <a:gd name="T77" fmla="*/ 1318848 h 3448"/>
              <a:gd name="T78" fmla="*/ 61598 w 1688"/>
              <a:gd name="T79" fmla="*/ 1408494 h 3448"/>
              <a:gd name="T80" fmla="*/ 89647 w 1688"/>
              <a:gd name="T81" fmla="*/ 1495941 h 3448"/>
              <a:gd name="T82" fmla="*/ 120996 w 1688"/>
              <a:gd name="T83" fmla="*/ 1582287 h 3448"/>
              <a:gd name="T84" fmla="*/ 156195 w 1688"/>
              <a:gd name="T85" fmla="*/ 1664784 h 3448"/>
              <a:gd name="T86" fmla="*/ 196894 w 1688"/>
              <a:gd name="T87" fmla="*/ 1745631 h 3448"/>
              <a:gd name="T88" fmla="*/ 242542 w 1688"/>
              <a:gd name="T89" fmla="*/ 1822628 h 3448"/>
              <a:gd name="T90" fmla="*/ 292041 w 1688"/>
              <a:gd name="T91" fmla="*/ 1896325 h 3448"/>
              <a:gd name="T92" fmla="*/ 636329 w 1688"/>
              <a:gd name="T93" fmla="*/ 1896325 h 344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688"/>
              <a:gd name="T142" fmla="*/ 0 h 3448"/>
              <a:gd name="T143" fmla="*/ 1688 w 1688"/>
              <a:gd name="T144" fmla="*/ 3448 h 344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688" h="3448">
                <a:moveTo>
                  <a:pt x="1157" y="3448"/>
                </a:moveTo>
                <a:lnTo>
                  <a:pt x="1247" y="3314"/>
                </a:lnTo>
                <a:lnTo>
                  <a:pt x="1330" y="3174"/>
                </a:lnTo>
                <a:lnTo>
                  <a:pt x="1404" y="3027"/>
                </a:lnTo>
                <a:lnTo>
                  <a:pt x="1471" y="2877"/>
                </a:lnTo>
                <a:lnTo>
                  <a:pt x="1528" y="2720"/>
                </a:lnTo>
                <a:lnTo>
                  <a:pt x="1576" y="2561"/>
                </a:lnTo>
                <a:lnTo>
                  <a:pt x="1618" y="2398"/>
                </a:lnTo>
                <a:lnTo>
                  <a:pt x="1650" y="2232"/>
                </a:lnTo>
                <a:lnTo>
                  <a:pt x="1672" y="2063"/>
                </a:lnTo>
                <a:lnTo>
                  <a:pt x="1685" y="1893"/>
                </a:lnTo>
                <a:lnTo>
                  <a:pt x="1688" y="1724"/>
                </a:lnTo>
                <a:lnTo>
                  <a:pt x="1685" y="1555"/>
                </a:lnTo>
                <a:lnTo>
                  <a:pt x="1672" y="1386"/>
                </a:lnTo>
                <a:lnTo>
                  <a:pt x="1650" y="1216"/>
                </a:lnTo>
                <a:lnTo>
                  <a:pt x="1618" y="1050"/>
                </a:lnTo>
                <a:lnTo>
                  <a:pt x="1576" y="888"/>
                </a:lnTo>
                <a:lnTo>
                  <a:pt x="1528" y="728"/>
                </a:lnTo>
                <a:lnTo>
                  <a:pt x="1471" y="572"/>
                </a:lnTo>
                <a:lnTo>
                  <a:pt x="1404" y="421"/>
                </a:lnTo>
                <a:lnTo>
                  <a:pt x="1330" y="275"/>
                </a:lnTo>
                <a:lnTo>
                  <a:pt x="1247" y="134"/>
                </a:lnTo>
                <a:lnTo>
                  <a:pt x="1157" y="0"/>
                </a:lnTo>
                <a:lnTo>
                  <a:pt x="531" y="0"/>
                </a:lnTo>
                <a:lnTo>
                  <a:pt x="441" y="134"/>
                </a:lnTo>
                <a:lnTo>
                  <a:pt x="358" y="275"/>
                </a:lnTo>
                <a:lnTo>
                  <a:pt x="284" y="421"/>
                </a:lnTo>
                <a:lnTo>
                  <a:pt x="220" y="572"/>
                </a:lnTo>
                <a:lnTo>
                  <a:pt x="163" y="728"/>
                </a:lnTo>
                <a:lnTo>
                  <a:pt x="112" y="888"/>
                </a:lnTo>
                <a:lnTo>
                  <a:pt x="70" y="1050"/>
                </a:lnTo>
                <a:lnTo>
                  <a:pt x="41" y="1216"/>
                </a:lnTo>
                <a:lnTo>
                  <a:pt x="16" y="1386"/>
                </a:lnTo>
                <a:lnTo>
                  <a:pt x="3" y="1555"/>
                </a:lnTo>
                <a:lnTo>
                  <a:pt x="0" y="1724"/>
                </a:lnTo>
                <a:lnTo>
                  <a:pt x="3" y="1893"/>
                </a:lnTo>
                <a:lnTo>
                  <a:pt x="16" y="2063"/>
                </a:lnTo>
                <a:lnTo>
                  <a:pt x="41" y="2232"/>
                </a:lnTo>
                <a:lnTo>
                  <a:pt x="70" y="2398"/>
                </a:lnTo>
                <a:lnTo>
                  <a:pt x="112" y="2561"/>
                </a:lnTo>
                <a:lnTo>
                  <a:pt x="163" y="2720"/>
                </a:lnTo>
                <a:lnTo>
                  <a:pt x="220" y="2877"/>
                </a:lnTo>
                <a:lnTo>
                  <a:pt x="284" y="3027"/>
                </a:lnTo>
                <a:lnTo>
                  <a:pt x="358" y="3174"/>
                </a:lnTo>
                <a:lnTo>
                  <a:pt x="441" y="3314"/>
                </a:lnTo>
                <a:lnTo>
                  <a:pt x="531" y="3448"/>
                </a:lnTo>
                <a:lnTo>
                  <a:pt x="1157" y="3448"/>
                </a:lnTo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E810A3-B8AA-4D82-96B6-26662F065024}"/>
              </a:ext>
            </a:extLst>
          </p:cNvPr>
          <p:cNvSpPr txBox="1"/>
          <p:nvPr/>
        </p:nvSpPr>
        <p:spPr>
          <a:xfrm>
            <a:off x="579066" y="3151878"/>
            <a:ext cx="1193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оптическая система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554FB43-4CD9-45F9-A811-69F1AC27D325}"/>
              </a:ext>
            </a:extLst>
          </p:cNvPr>
          <p:cNvSpPr/>
          <p:nvPr/>
        </p:nvSpPr>
        <p:spPr bwMode="auto">
          <a:xfrm>
            <a:off x="1649341" y="3954511"/>
            <a:ext cx="1320800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E434AA-B5A2-4BE5-B207-576B7B141608}"/>
              </a:ext>
            </a:extLst>
          </p:cNvPr>
          <p:cNvSpPr txBox="1"/>
          <p:nvPr/>
        </p:nvSpPr>
        <p:spPr>
          <a:xfrm>
            <a:off x="3135382" y="3306439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изображение</a:t>
            </a:r>
          </a:p>
        </p:txBody>
      </p:sp>
      <p:pic>
        <p:nvPicPr>
          <p:cNvPr id="13" name="Picture 4" descr="c20pnt">
            <a:extLst>
              <a:ext uri="{FF2B5EF4-FFF2-40B4-BE49-F238E27FC236}">
                <a16:creationId xmlns:a16="http://schemas.microsoft.com/office/drawing/2014/main" id="{AD3AF914-1B98-4603-A661-214F7E579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658" y="3608571"/>
            <a:ext cx="1260000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rectpnt">
            <a:extLst>
              <a:ext uri="{FF2B5EF4-FFF2-40B4-BE49-F238E27FC236}">
                <a16:creationId xmlns:a16="http://schemas.microsoft.com/office/drawing/2014/main" id="{B47067A1-3BC6-49DF-9622-E37B17B08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604" y="3608571"/>
            <a:ext cx="1260365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27793C-B4C2-40B8-A1CD-6C1B7D42ACA8}"/>
              </a:ext>
            </a:extLst>
          </p:cNvPr>
          <p:cNvSpPr txBox="1"/>
          <p:nvPr/>
        </p:nvSpPr>
        <p:spPr>
          <a:xfrm>
            <a:off x="5465765" y="3090415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картина дифракции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3CD83A9B-D6FA-4213-907B-73DE00801800}"/>
              </a:ext>
            </a:extLst>
          </p:cNvPr>
          <p:cNvSpPr/>
          <p:nvPr/>
        </p:nvSpPr>
        <p:spPr bwMode="auto">
          <a:xfrm>
            <a:off x="6857834" y="3954511"/>
            <a:ext cx="1320800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21E18A-EBC9-4EE7-9427-FE1338A67E3F}"/>
              </a:ext>
            </a:extLst>
          </p:cNvPr>
          <p:cNvSpPr txBox="1"/>
          <p:nvPr/>
        </p:nvSpPr>
        <p:spPr>
          <a:xfrm>
            <a:off x="8346085" y="3090415"/>
            <a:ext cx="1193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форма отверстия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7E4829-2349-4C1F-BCBA-13A9244CA358}"/>
              </a:ext>
            </a:extLst>
          </p:cNvPr>
          <p:cNvSpPr/>
          <p:nvPr/>
        </p:nvSpPr>
        <p:spPr bwMode="auto">
          <a:xfrm>
            <a:off x="8310221" y="3597293"/>
            <a:ext cx="1260000" cy="1260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0EED2B-CA9D-4C59-835E-860F9A541FDC}"/>
              </a:ext>
            </a:extLst>
          </p:cNvPr>
          <p:cNvSpPr/>
          <p:nvPr/>
        </p:nvSpPr>
        <p:spPr bwMode="auto">
          <a:xfrm>
            <a:off x="8837713" y="4124785"/>
            <a:ext cx="205016" cy="2050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03E5D0-5F77-4E56-8214-492C0073FE03}"/>
              </a:ext>
            </a:extLst>
          </p:cNvPr>
          <p:cNvSpPr txBox="1"/>
          <p:nvPr/>
        </p:nvSpPr>
        <p:spPr>
          <a:xfrm>
            <a:off x="206489" y="5228039"/>
            <a:ext cx="21542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аберрации:</a:t>
            </a:r>
          </a:p>
          <a:p>
            <a:pPr algn="ctr"/>
            <a:endParaRPr lang="ru-RU" b="0" dirty="0"/>
          </a:p>
          <a:p>
            <a:pPr algn="ctr"/>
            <a:endParaRPr lang="ru-RU" b="0" dirty="0"/>
          </a:p>
          <a:p>
            <a:r>
              <a:rPr lang="ru-RU" sz="1200" b="0" dirty="0" err="1"/>
              <a:t>расфокусировка</a:t>
            </a:r>
            <a:r>
              <a:rPr lang="ru-RU" sz="1200" b="0" dirty="0"/>
              <a:t> </a:t>
            </a:r>
            <a:r>
              <a:rPr lang="en-US" sz="1200" b="0" dirty="0"/>
              <a:t>c</a:t>
            </a:r>
            <a:r>
              <a:rPr lang="en-US" sz="1200" b="0" baseline="-25000" dirty="0"/>
              <a:t>20</a:t>
            </a:r>
            <a:r>
              <a:rPr lang="en-US" sz="1200" b="0" dirty="0"/>
              <a:t>=0.23</a:t>
            </a:r>
            <a:r>
              <a:rPr lang="el-GR" sz="1200" b="0" dirty="0"/>
              <a:t>λ</a:t>
            </a:r>
            <a:endParaRPr lang="en-US" sz="1200" b="0" dirty="0"/>
          </a:p>
          <a:p>
            <a:r>
              <a:rPr lang="ru-RU" sz="1200" b="0" dirty="0"/>
              <a:t>   астигматизм    </a:t>
            </a:r>
            <a:r>
              <a:rPr lang="en-US" sz="1200" b="0" dirty="0"/>
              <a:t>c</a:t>
            </a:r>
            <a:r>
              <a:rPr lang="en-US" sz="1200" b="0" baseline="-25000" dirty="0"/>
              <a:t>22</a:t>
            </a:r>
            <a:r>
              <a:rPr lang="en-US" sz="1200" b="0" dirty="0"/>
              <a:t>=0.22</a:t>
            </a:r>
            <a:r>
              <a:rPr lang="el-GR" sz="1200" b="0" dirty="0"/>
              <a:t>λ</a:t>
            </a:r>
            <a:endParaRPr lang="ru-RU" sz="1200" b="0" dirty="0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E377C083-D7DC-4EB8-B8F4-909732A1DC05}"/>
              </a:ext>
            </a:extLst>
          </p:cNvPr>
          <p:cNvSpPr/>
          <p:nvPr/>
        </p:nvSpPr>
        <p:spPr bwMode="auto">
          <a:xfrm>
            <a:off x="2288703" y="5876111"/>
            <a:ext cx="662883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F0873F-A4AD-4382-9CCE-DDB6C0F8394E}"/>
              </a:ext>
            </a:extLst>
          </p:cNvPr>
          <p:cNvSpPr txBox="1"/>
          <p:nvPr/>
        </p:nvSpPr>
        <p:spPr>
          <a:xfrm>
            <a:off x="3142955" y="5228039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ФРТ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218474-D16C-4055-AE20-15736A4FCF0B}"/>
              </a:ext>
            </a:extLst>
          </p:cNvPr>
          <p:cNvSpPr txBox="1"/>
          <p:nvPr/>
        </p:nvSpPr>
        <p:spPr>
          <a:xfrm>
            <a:off x="5457056" y="5228039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ФРТ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A69B5E5-0E62-4203-87AE-8AFBDAF1F931}"/>
              </a:ext>
            </a:extLst>
          </p:cNvPr>
          <p:cNvSpPr/>
          <p:nvPr/>
        </p:nvSpPr>
        <p:spPr bwMode="auto">
          <a:xfrm>
            <a:off x="6839280" y="5876111"/>
            <a:ext cx="1320800" cy="43204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B44ABD-90D7-4493-A439-C19EB1834270}"/>
              </a:ext>
            </a:extLst>
          </p:cNvPr>
          <p:cNvSpPr txBox="1"/>
          <p:nvPr/>
        </p:nvSpPr>
        <p:spPr>
          <a:xfrm>
            <a:off x="8275213" y="5228039"/>
            <a:ext cx="142429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аберрации</a:t>
            </a:r>
            <a:r>
              <a:rPr lang="en-US" dirty="0"/>
              <a:t>:</a:t>
            </a:r>
          </a:p>
          <a:p>
            <a:pPr algn="ctr"/>
            <a:endParaRPr lang="en-US" b="0" dirty="0"/>
          </a:p>
          <a:p>
            <a:pPr algn="ctr"/>
            <a:endParaRPr lang="en-US" b="0" dirty="0"/>
          </a:p>
          <a:p>
            <a:pPr algn="ctr"/>
            <a:r>
              <a:rPr lang="ru-RU" sz="1200" b="0" dirty="0"/>
              <a:t>кома с</a:t>
            </a:r>
            <a:r>
              <a:rPr lang="ru-RU" sz="1200" b="0" baseline="-25000" dirty="0"/>
              <a:t>31</a:t>
            </a:r>
            <a:r>
              <a:rPr lang="ru-RU" sz="1200" b="0" dirty="0"/>
              <a:t>=0.412</a:t>
            </a:r>
            <a:r>
              <a:rPr lang="el-GR" sz="1200" b="0" dirty="0"/>
              <a:t>λ</a:t>
            </a:r>
            <a:endParaRPr lang="ru-RU" sz="1200" b="0" dirty="0"/>
          </a:p>
          <a:p>
            <a:pPr algn="ctr"/>
            <a:endParaRPr lang="ru-RU" b="0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F412611D-1515-4DFF-92E0-D103106944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1895" y="5553376"/>
            <a:ext cx="1263674" cy="12600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81D0551E-06F9-4CA1-983B-A1BECA98AD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7949" y="5553376"/>
            <a:ext cx="1271150" cy="126000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2D3E054-58D1-468B-9AFD-56E078991FC3}"/>
              </a:ext>
            </a:extLst>
          </p:cNvPr>
          <p:cNvCxnSpPr/>
          <p:nvPr/>
        </p:nvCxnSpPr>
        <p:spPr bwMode="auto">
          <a:xfrm>
            <a:off x="4953000" y="1524000"/>
            <a:ext cx="0" cy="5289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87938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6A91-30F8-4309-A35E-D2167630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</a:t>
            </a:r>
            <a:r>
              <a:rPr lang="ru-RU" dirty="0"/>
              <a:t> результаты </a:t>
            </a:r>
            <a:r>
              <a:rPr lang="en-US" dirty="0" err="1">
                <a:highlight>
                  <a:srgbClr val="CCFFCC"/>
                </a:highlight>
              </a:rPr>
              <a:t>fmincon</a:t>
            </a:r>
            <a:endParaRPr lang="ru-RU" dirty="0">
              <a:highlight>
                <a:srgbClr val="CCFFCC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08C9C-42BA-447F-90AB-6F052BFDA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x,fval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x,fval,exitflag,output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output – </a:t>
            </a:r>
            <a:r>
              <a:rPr lang="ru-RU" dirty="0">
                <a:cs typeface="Courier New" panose="02070309020205020404" pitchFamily="49" charset="0"/>
              </a:rPr>
              <a:t>структура с информацией о процессе оптимизации.</a:t>
            </a:r>
          </a:p>
          <a:p>
            <a:pPr lvl="1"/>
            <a:endParaRPr lang="ru-RU" dirty="0">
              <a:cs typeface="Courier New" panose="02070309020205020404" pitchFamily="49" charset="0"/>
            </a:endParaRPr>
          </a:p>
          <a:p>
            <a:pPr lvl="1"/>
            <a:r>
              <a:rPr lang="ru-RU" dirty="0">
                <a:cs typeface="Courier New" panose="02070309020205020404" pitchFamily="49" charset="0"/>
              </a:rPr>
              <a:t>Пример: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Local minimum possible. Constraints satisfied.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stopped because the size of the current step is less than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value of the step size tolerance and constraints are satisfied to within the value of the constraint tolerance.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output =  struct with fields: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iterations: 20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84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constrviolation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stepsize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9.795886551133715e-07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algorithm: 'interior-point'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firstorderopt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0.145070318136801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cgiterations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10</a:t>
            </a:r>
          </a:p>
          <a:p>
            <a:pPr marL="914400" lvl="2" indent="0">
              <a:buNone/>
            </a:pP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message: 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bestfeasible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[1×1 struct]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501D0-CD61-4C4E-8CC5-55E7CE683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038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6A91-30F8-4309-A35E-D2167630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:</a:t>
            </a:r>
            <a:r>
              <a:rPr lang="ru-RU" dirty="0"/>
              <a:t> параметры </a:t>
            </a:r>
            <a:r>
              <a:rPr lang="en-US" dirty="0" err="1">
                <a:highlight>
                  <a:srgbClr val="CCFFCC"/>
                </a:highlight>
              </a:rPr>
              <a:t>fmincon</a:t>
            </a:r>
            <a:endParaRPr lang="ru-RU" dirty="0">
              <a:highlight>
                <a:srgbClr val="CCFFCC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08C9C-42BA-447F-90AB-6F052BFDA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ru-RU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optimoptions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ru-RU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'TolX',1e-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5, 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'Display','</a:t>
            </a:r>
            <a:r>
              <a:rPr lang="ru-RU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’,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ru-RU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Algorithm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','</a:t>
            </a:r>
            <a:r>
              <a:rPr lang="ru-RU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sqp</a:t>
            </a:r>
            <a:r>
              <a:rPr lang="ru-RU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fmincon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(fun, x0, </a:t>
            </a:r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Aeq,beq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lb,ub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nonlcon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ru-RU" sz="1400" dirty="0"/>
              <a:t>'TolX',1e-</a:t>
            </a:r>
            <a:r>
              <a:rPr lang="en-US" sz="1400" dirty="0"/>
              <a:t>5 – </a:t>
            </a:r>
            <a:r>
              <a:rPr lang="ru-RU" sz="1400" dirty="0"/>
              <a:t>точность, после которой прекращаются вычисления</a:t>
            </a:r>
            <a:endParaRPr lang="en-US" sz="1400" dirty="0"/>
          </a:p>
          <a:p>
            <a:pPr lvl="1"/>
            <a:r>
              <a:rPr lang="ru-RU" sz="1400" dirty="0"/>
              <a:t>'</a:t>
            </a:r>
            <a:r>
              <a:rPr lang="ru-RU" sz="1400" dirty="0" err="1"/>
              <a:t>Algorithm</a:t>
            </a:r>
            <a:r>
              <a:rPr lang="ru-RU" sz="1400" dirty="0"/>
              <a:t>','</a:t>
            </a:r>
            <a:r>
              <a:rPr lang="ru-RU" sz="1400" dirty="0" err="1"/>
              <a:t>sqp</a:t>
            </a:r>
            <a:r>
              <a:rPr lang="ru-RU" sz="1400" dirty="0"/>
              <a:t>’ – алгоритм оптимизации</a:t>
            </a:r>
          </a:p>
          <a:p>
            <a:pPr lvl="1"/>
            <a:r>
              <a:rPr lang="ru-RU" sz="1400" dirty="0"/>
              <a:t>'Display','</a:t>
            </a:r>
            <a:r>
              <a:rPr lang="ru-RU" sz="1400" dirty="0" err="1"/>
              <a:t>iter</a:t>
            </a:r>
            <a:r>
              <a:rPr lang="ru-RU" sz="1400" dirty="0"/>
              <a:t>’</a:t>
            </a:r>
            <a:r>
              <a:rPr lang="en-US" sz="1400" dirty="0"/>
              <a:t> – </a:t>
            </a:r>
            <a:r>
              <a:rPr lang="ru-RU" sz="1400" dirty="0"/>
              <a:t>отображать результаты каждой итерации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501D0-CD61-4C4E-8CC5-55E7CE6833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7D45BB-4203-4BC4-9E8C-41AEF90C9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592" y="3573016"/>
            <a:ext cx="593132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A2BB4-DDC2-48CB-AE29-C6230AFC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Отчет (часть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72DCA-D16F-4777-B627-C4918F26D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Функции:</a:t>
            </a:r>
          </a:p>
          <a:p>
            <a:pPr lvl="1"/>
            <a:r>
              <a:rPr lang="ru-RU" dirty="0"/>
              <a:t>вычисление фокусного расстояния склейки</a:t>
            </a:r>
            <a:br>
              <a:rPr lang="ru-RU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Lens=Lens(r1, r2, r3, d1, d2, n1, n2)</a:t>
            </a:r>
          </a:p>
          <a:p>
            <a:pPr lvl="1"/>
            <a:r>
              <a:rPr lang="ru-RU" dirty="0"/>
              <a:t>оценочная функция</a:t>
            </a:r>
            <a:br>
              <a:rPr lang="ru-RU" dirty="0"/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function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Lens_m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=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Lens_m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0" dirty="0">
                <a:solidFill>
                  <a:srgbClr val="000000"/>
                </a:solidFill>
                <a:latin typeface="Courier New" panose="02070309020205020404" pitchFamily="49" charset="0"/>
              </a:rPr>
              <a:t>x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ru-RU" dirty="0"/>
              <a:t>функция нелинейных ограничений</a:t>
            </a:r>
            <a:br>
              <a:rPr lang="ru-RU" dirty="0"/>
            </a:br>
            <a:r>
              <a:rPr lang="ru-RU" dirty="0" err="1">
                <a:solidFill>
                  <a:srgbClr val="000000"/>
                </a:solidFill>
                <a:latin typeface="Courier New" panose="02070309020205020404" pitchFamily="49" charset="0"/>
              </a:rPr>
              <a:t>function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 [</a:t>
            </a:r>
            <a:r>
              <a:rPr lang="ru-RU" dirty="0" err="1">
                <a:solidFill>
                  <a:srgbClr val="000000"/>
                </a:solidFill>
                <a:latin typeface="Courier New" panose="02070309020205020404" pitchFamily="49" charset="0"/>
              </a:rPr>
              <a:t>c,ceq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] = </a:t>
            </a:r>
            <a:r>
              <a:rPr lang="ru-RU" dirty="0" err="1">
                <a:solidFill>
                  <a:srgbClr val="000000"/>
                </a:solidFill>
                <a:latin typeface="Courier New" panose="02070309020205020404" pitchFamily="49" charset="0"/>
              </a:rPr>
              <a:t>Lens_lim</a:t>
            </a:r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(x)</a:t>
            </a:r>
          </a:p>
          <a:p>
            <a:r>
              <a:rPr lang="ru-RU" dirty="0"/>
              <a:t>Результаты:</a:t>
            </a:r>
          </a:p>
          <a:p>
            <a:pPr lvl="1"/>
            <a:r>
              <a:rPr lang="ru-RU" dirty="0"/>
              <a:t>Исходные данные</a:t>
            </a:r>
          </a:p>
          <a:p>
            <a:pPr lvl="1"/>
            <a:r>
              <a:rPr lang="ru-RU" dirty="0"/>
              <a:t>Найденные параметры </a:t>
            </a:r>
          </a:p>
          <a:p>
            <a:pPr lvl="1"/>
            <a:r>
              <a:rPr lang="ru-RU" dirty="0"/>
              <a:t>Первоначальное фокусное расстояние (стартовая точка) </a:t>
            </a:r>
          </a:p>
          <a:p>
            <a:pPr lvl="1"/>
            <a:r>
              <a:rPr lang="ru-RU" dirty="0"/>
              <a:t>Итоговое фокусное расстояние</a:t>
            </a:r>
          </a:p>
          <a:p>
            <a:pPr lvl="1"/>
            <a:r>
              <a:rPr lang="ru-RU" sz="1800" dirty="0"/>
              <a:t>Результаты каждой итерации</a:t>
            </a:r>
            <a:r>
              <a:rPr lang="en-US" sz="1800" dirty="0"/>
              <a:t> </a:t>
            </a:r>
            <a:r>
              <a:rPr lang="en-US" dirty="0" err="1"/>
              <a:t>fmincon</a:t>
            </a:r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CD5F6C-A1D4-4567-B7D7-8830920E7E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42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оптимизации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0399" y="1524000"/>
                <a:ext cx="8915401" cy="5289376"/>
              </a:xfrm>
            </p:spPr>
            <p:txBody>
              <a:bodyPr>
                <a:normAutofit/>
              </a:bodyPr>
              <a:lstStyle/>
              <a:p>
                <a:r>
                  <a:rPr lang="ru-RU" b="1" dirty="0"/>
                  <a:t>Оптимизация</a:t>
                </a:r>
                <a:r>
                  <a:rPr lang="ru-RU" dirty="0"/>
                  <a:t> – поиск минимума функции </a:t>
                </a:r>
              </a:p>
              <a:p>
                <a:pPr lvl="1"/>
                <a:r>
                  <a:rPr lang="ru-RU" dirty="0"/>
                  <a:t>целевая функция / оценочная функция</a:t>
                </a:r>
              </a:p>
              <a:p>
                <a:endParaRPr lang="ru-RU" dirty="0"/>
              </a:p>
              <a:p>
                <a:r>
                  <a:rPr lang="ru-RU" b="1" dirty="0"/>
                  <a:t>Параметры оптимизации </a:t>
                </a:r>
                <a:r>
                  <a:rPr lang="ru-RU" dirty="0"/>
                  <a:t>- переменные, от которых зависит функция,</a:t>
                </a:r>
                <a:r>
                  <a:rPr lang="en-US" dirty="0"/>
                  <a:t> </a:t>
                </a:r>
                <a:r>
                  <a:rPr lang="ru-RU" dirty="0"/>
                  <a:t>и которые меняются в процессе оптимизации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</m:t>
                    </m:r>
                  </m:oMath>
                </a14:m>
                <a:endParaRPr lang="ru-RU" dirty="0"/>
              </a:p>
              <a:p>
                <a:pPr lvl="1"/>
                <a:endParaRPr lang="en-US" i="1" dirty="0"/>
              </a:p>
              <a:p>
                <a:r>
                  <a:rPr lang="ru-RU" b="1" dirty="0"/>
                  <a:t>Ограничения</a:t>
                </a:r>
                <a:r>
                  <a:rPr lang="ru-RU" dirty="0"/>
                  <a:t> </a:t>
                </a:r>
                <a:r>
                  <a:rPr lang="en-US" dirty="0"/>
                  <a:t>– </a:t>
                </a:r>
                <a:r>
                  <a:rPr lang="ru-RU" dirty="0"/>
                  <a:t>допустимые значения параметров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(</a:t>
                </a:r>
                <a:r>
                  <a:rPr lang="ru-RU" dirty="0"/>
                  <a:t>например, толщина)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- </a:t>
                </a:r>
                <a:r>
                  <a:rPr lang="ru-RU" dirty="0"/>
                  <a:t>четное число (например, в полиномах </a:t>
                </a:r>
                <a:r>
                  <a:rPr lang="ru-RU" dirty="0" err="1"/>
                  <a:t>Цернике</a:t>
                </a:r>
                <a:r>
                  <a:rPr lang="ru-RU" dirty="0"/>
                  <a:t>)</a:t>
                </a: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ru-RU" b="1" dirty="0"/>
                  <a:t>Безусловная оптимизация </a:t>
                </a:r>
                <a:r>
                  <a:rPr lang="ru-RU" dirty="0"/>
                  <a:t>– нет никаких ограничений</a:t>
                </a:r>
              </a:p>
              <a:p>
                <a:pPr lvl="1"/>
                <a:r>
                  <a:rPr lang="ru-RU" b="1" dirty="0"/>
                  <a:t>Условная оптимизация </a:t>
                </a:r>
                <a:r>
                  <a:rPr lang="ru-RU" dirty="0"/>
                  <a:t>– заданы какие-то ограничения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399" y="1524000"/>
                <a:ext cx="8915401" cy="5289376"/>
              </a:xfrm>
              <a:blipFill>
                <a:blip r:embed="rId2"/>
                <a:stretch>
                  <a:fillRect t="-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5054469" y="3001962"/>
            <a:ext cx="3170237" cy="21494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ru-RU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CE4B094-15C0-4225-857B-3719C39CBB5B}"/>
              </a:ext>
            </a:extLst>
          </p:cNvPr>
          <p:cNvGrpSpPr/>
          <p:nvPr/>
        </p:nvGrpSpPr>
        <p:grpSpPr>
          <a:xfrm>
            <a:off x="7250447" y="908720"/>
            <a:ext cx="2239057" cy="1872191"/>
            <a:chOff x="7362143" y="1843685"/>
            <a:chExt cx="1968381" cy="1473029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0C82531-0EAB-4DC3-A4D8-D23954A0F70B}"/>
                </a:ext>
              </a:extLst>
            </p:cNvPr>
            <p:cNvSpPr/>
            <p:nvPr/>
          </p:nvSpPr>
          <p:spPr bwMode="auto">
            <a:xfrm>
              <a:off x="7362143" y="1865745"/>
              <a:ext cx="1967469" cy="1412723"/>
            </a:xfrm>
            <a:custGeom>
              <a:avLst/>
              <a:gdLst>
                <a:gd name="connsiteX0" fmla="*/ 0 w 2316480"/>
                <a:gd name="connsiteY0" fmla="*/ 827314 h 1412723"/>
                <a:gd name="connsiteX1" fmla="*/ 217715 w 2316480"/>
                <a:gd name="connsiteY1" fmla="*/ 1410788 h 1412723"/>
                <a:gd name="connsiteX2" fmla="*/ 853440 w 2316480"/>
                <a:gd name="connsiteY2" fmla="*/ 1018903 h 1412723"/>
                <a:gd name="connsiteX3" fmla="*/ 1628503 w 2316480"/>
                <a:gd name="connsiteY3" fmla="*/ 1105988 h 1412723"/>
                <a:gd name="connsiteX4" fmla="*/ 2159726 w 2316480"/>
                <a:gd name="connsiteY4" fmla="*/ 313508 h 1412723"/>
                <a:gd name="connsiteX5" fmla="*/ 2316480 w 2316480"/>
                <a:gd name="connsiteY5" fmla="*/ 0 h 1412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16480" h="1412723">
                  <a:moveTo>
                    <a:pt x="0" y="827314"/>
                  </a:moveTo>
                  <a:cubicBezTo>
                    <a:pt x="37737" y="1103085"/>
                    <a:pt x="75475" y="1378857"/>
                    <a:pt x="217715" y="1410788"/>
                  </a:cubicBezTo>
                  <a:cubicBezTo>
                    <a:pt x="359955" y="1442720"/>
                    <a:pt x="618309" y="1069703"/>
                    <a:pt x="853440" y="1018903"/>
                  </a:cubicBezTo>
                  <a:cubicBezTo>
                    <a:pt x="1088571" y="968103"/>
                    <a:pt x="1410789" y="1223554"/>
                    <a:pt x="1628503" y="1105988"/>
                  </a:cubicBezTo>
                  <a:cubicBezTo>
                    <a:pt x="1846217" y="988422"/>
                    <a:pt x="2045063" y="497839"/>
                    <a:pt x="2159726" y="313508"/>
                  </a:cubicBezTo>
                  <a:cubicBezTo>
                    <a:pt x="2274389" y="129177"/>
                    <a:pt x="2295434" y="64588"/>
                    <a:pt x="2316480" y="0"/>
                  </a:cubicBezTo>
                </a:path>
              </a:pathLst>
            </a:custGeom>
            <a:noFill/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 Box 197"/>
            <p:cNvSpPr txBox="1">
              <a:spLocks noChangeArrowheads="1"/>
            </p:cNvSpPr>
            <p:nvPr/>
          </p:nvSpPr>
          <p:spPr bwMode="auto">
            <a:xfrm>
              <a:off x="8760872" y="1843685"/>
              <a:ext cx="569652" cy="318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l">
                <a:lnSpc>
                  <a:spcPct val="110000"/>
                </a:lnSpc>
                <a:spcAft>
                  <a:spcPts val="0"/>
                </a:spcAft>
              </a:pPr>
              <a:r>
                <a:rPr lang="ru-RU" sz="1600" i="1" dirty="0">
                  <a:effectLst/>
                  <a:latin typeface="Times New Roman"/>
                  <a:ea typeface="Times New Roman"/>
                </a:rPr>
                <a:t>f</a:t>
              </a:r>
              <a:r>
                <a:rPr lang="ru-RU" sz="1600" dirty="0">
                  <a:effectLst/>
                  <a:latin typeface="Times New Roman"/>
                  <a:ea typeface="Times New Roman"/>
                </a:rPr>
                <a:t>(</a:t>
              </a:r>
              <a:r>
                <a:rPr lang="ru-RU" sz="1600" i="1" dirty="0">
                  <a:effectLst/>
                  <a:latin typeface="Times New Roman"/>
                  <a:ea typeface="Times New Roman"/>
                </a:rPr>
                <a:t>x</a:t>
              </a:r>
              <a:r>
                <a:rPr lang="ru-RU" sz="1600" dirty="0">
                  <a:effectLst/>
                  <a:latin typeface="Times New Roman"/>
                  <a:ea typeface="Times New Roman"/>
                </a:rPr>
                <a:t>)</a:t>
              </a: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7531744" y="3239879"/>
              <a:ext cx="76843" cy="76835"/>
            </a:xfrm>
            <a:prstGeom prst="ellipse">
              <a:avLst/>
            </a:prstGeom>
            <a:solidFill>
              <a:srgbClr val="FF0000"/>
            </a:solidFill>
            <a:ln w="496">
              <a:solidFill>
                <a:srgbClr val="FF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28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1CE5C-ECD5-4F5B-A31D-4CD9FB13D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Оценочная функция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E36D73-1D60-490D-8A31-E90AC3E7E5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,…)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</m:t>
                    </m:r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dirty="0"/>
                  <a:t>Что делать если надо найти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𝑐𝑜𝑛𝑠𝑡</m:t>
                    </m:r>
                  </m:oMath>
                </a14:m>
                <a:r>
                  <a:rPr lang="en-US" dirty="0"/>
                  <a:t>, </a:t>
                </a:r>
                <a:r>
                  <a:rPr lang="ru-RU" dirty="0"/>
                  <a:t>например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1,5</m:t>
                    </m:r>
                  </m:oMath>
                </a14:m>
                <a:r>
                  <a:rPr lang="ru-RU" dirty="0"/>
                  <a:t>?</a:t>
                </a:r>
              </a:p>
              <a:p>
                <a:pPr lvl="1"/>
                <a:r>
                  <a:rPr lang="ru-RU" dirty="0"/>
                  <a:t>оценочная функция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−1.5</m:t>
                        </m:r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</m:t>
                    </m:r>
                  </m:oMath>
                </a14:m>
                <a:endParaRPr lang="ru-RU" dirty="0"/>
              </a:p>
              <a:p>
                <a:endParaRPr lang="en-US" dirty="0"/>
              </a:p>
              <a:p>
                <a:r>
                  <a:rPr lang="ru-RU" dirty="0"/>
                  <a:t>Что делать, если надо найти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𝑚𝑎𝑥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lang="en-US" b="0" dirty="0">
                  <a:solidFill>
                    <a:srgbClr val="000000"/>
                  </a:solidFill>
                  <a:ea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оценочная функция </a:t>
                </a:r>
                <a14:m>
                  <m:oMath xmlns:m="http://schemas.openxmlformats.org/officeDocument/2006/math">
                    <m:r>
                      <a:rPr lang="ru-RU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(−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</m:t>
                    </m:r>
                  </m:oMath>
                </a14:m>
                <a:endParaRPr lang="ru-RU" dirty="0"/>
              </a:p>
              <a:p>
                <a:endParaRPr lang="ru-RU" dirty="0"/>
              </a:p>
              <a:p>
                <a:r>
                  <a:rPr lang="ru-RU" b="1" dirty="0"/>
                  <a:t>Многокритериальная оптимизация </a:t>
                </a:r>
                <a:r>
                  <a:rPr lang="ru-RU" dirty="0"/>
                  <a:t>– одновременно минимизируется несколько функций</a:t>
                </a:r>
              </a:p>
              <a:p>
                <a:pPr lvl="1"/>
                <a:r>
                  <a:rPr lang="ru-RU" dirty="0"/>
                  <a:t>иногда можно задать через однокритериальную оптимизацию</a:t>
                </a:r>
                <a:br>
                  <a:rPr lang="ru-RU" dirty="0"/>
                </a:br>
                <a:r>
                  <a:rPr lang="en-US" dirty="0">
                    <a:solidFill>
                      <a:srgbClr val="00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ru-RU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)/2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𝑚𝑖𝑛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E36D73-1D60-490D-8A31-E90AC3E7E5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4E23D-D124-4F81-95D2-3D340D7E21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21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2641F-901B-4616-8295-8C6ACEC04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Локальный и глобальный минимум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0ED2D-CCC9-48F2-A39E-F2DCED162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1524000"/>
            <a:ext cx="8915400" cy="3345160"/>
          </a:xfrm>
        </p:spPr>
        <p:txBody>
          <a:bodyPr/>
          <a:lstStyle/>
          <a:p>
            <a:r>
              <a:rPr lang="ru-RU" b="1" dirty="0"/>
              <a:t>Локальный минимум </a:t>
            </a:r>
            <a:r>
              <a:rPr lang="ru-RU" dirty="0"/>
              <a:t>– минимум функции в некотором диапазоне </a:t>
            </a:r>
          </a:p>
          <a:p>
            <a:r>
              <a:rPr lang="ru-RU" b="1" dirty="0"/>
              <a:t>Глобальные минимум </a:t>
            </a:r>
            <a:r>
              <a:rPr lang="ru-RU" dirty="0"/>
              <a:t>– минимум на всей области существования функции</a:t>
            </a:r>
          </a:p>
          <a:p>
            <a:endParaRPr lang="ru-RU" dirty="0"/>
          </a:p>
          <a:p>
            <a:r>
              <a:rPr lang="ru-RU" dirty="0"/>
              <a:t>Стартовая точка – начальные значения всех параметров</a:t>
            </a:r>
          </a:p>
          <a:p>
            <a:pPr lvl="1"/>
            <a:r>
              <a:rPr lang="ru-RU" dirty="0"/>
              <a:t>От стартовой точки может зависеть скорость достижения минимума и достижение локального либо глобального максимума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37F3E-33B3-499F-A85C-B181C2A6D7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E5933D9-6905-4535-BDD6-FE7F38692A66}"/>
              </a:ext>
            </a:extLst>
          </p:cNvPr>
          <p:cNvSpPr/>
          <p:nvPr/>
        </p:nvSpPr>
        <p:spPr bwMode="auto">
          <a:xfrm>
            <a:off x="5457057" y="4725144"/>
            <a:ext cx="4096474" cy="1555952"/>
          </a:xfrm>
          <a:custGeom>
            <a:avLst/>
            <a:gdLst>
              <a:gd name="connsiteX0" fmla="*/ 0 w 2316480"/>
              <a:gd name="connsiteY0" fmla="*/ 827314 h 1412723"/>
              <a:gd name="connsiteX1" fmla="*/ 217715 w 2316480"/>
              <a:gd name="connsiteY1" fmla="*/ 1410788 h 1412723"/>
              <a:gd name="connsiteX2" fmla="*/ 853440 w 2316480"/>
              <a:gd name="connsiteY2" fmla="*/ 1018903 h 1412723"/>
              <a:gd name="connsiteX3" fmla="*/ 1628503 w 2316480"/>
              <a:gd name="connsiteY3" fmla="*/ 1105988 h 1412723"/>
              <a:gd name="connsiteX4" fmla="*/ 2159726 w 2316480"/>
              <a:gd name="connsiteY4" fmla="*/ 313508 h 1412723"/>
              <a:gd name="connsiteX5" fmla="*/ 2316480 w 2316480"/>
              <a:gd name="connsiteY5" fmla="*/ 0 h 1412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16480" h="1412723">
                <a:moveTo>
                  <a:pt x="0" y="827314"/>
                </a:moveTo>
                <a:cubicBezTo>
                  <a:pt x="37737" y="1103085"/>
                  <a:pt x="75475" y="1378857"/>
                  <a:pt x="217715" y="1410788"/>
                </a:cubicBezTo>
                <a:cubicBezTo>
                  <a:pt x="359955" y="1442720"/>
                  <a:pt x="618309" y="1069703"/>
                  <a:pt x="853440" y="1018903"/>
                </a:cubicBezTo>
                <a:cubicBezTo>
                  <a:pt x="1088571" y="968103"/>
                  <a:pt x="1410789" y="1223554"/>
                  <a:pt x="1628503" y="1105988"/>
                </a:cubicBezTo>
                <a:cubicBezTo>
                  <a:pt x="1846217" y="988422"/>
                  <a:pt x="2045063" y="497839"/>
                  <a:pt x="2159726" y="313508"/>
                </a:cubicBezTo>
                <a:cubicBezTo>
                  <a:pt x="2274389" y="129177"/>
                  <a:pt x="2295434" y="64588"/>
                  <a:pt x="2316480" y="0"/>
                </a:cubicBezTo>
              </a:path>
            </a:pathLst>
          </a:cu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19FE134-94C4-4BE1-8E43-360DB81B6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0916" y="6216957"/>
            <a:ext cx="144000" cy="144000"/>
          </a:xfrm>
          <a:prstGeom prst="ellipse">
            <a:avLst/>
          </a:prstGeom>
          <a:solidFill>
            <a:srgbClr val="FF0000"/>
          </a:solidFill>
          <a:ln w="496">
            <a:solidFill>
              <a:srgbClr val="FF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90716C-E5A3-4886-B337-A32D73CF9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4459" y="5912108"/>
            <a:ext cx="144000" cy="144000"/>
          </a:xfrm>
          <a:prstGeom prst="ellipse">
            <a:avLst/>
          </a:prstGeom>
          <a:solidFill>
            <a:srgbClr val="00B050"/>
          </a:solidFill>
          <a:ln w="496">
            <a:solidFill>
              <a:srgbClr val="00B05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A7A746-4FBE-48EA-A5D6-A9121E91BCEA}"/>
              </a:ext>
            </a:extLst>
          </p:cNvPr>
          <p:cNvSpPr txBox="1"/>
          <p:nvPr/>
        </p:nvSpPr>
        <p:spPr>
          <a:xfrm>
            <a:off x="7608587" y="6008371"/>
            <a:ext cx="12447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dirty="0">
                <a:solidFill>
                  <a:srgbClr val="00B050"/>
                </a:solidFill>
              </a:rPr>
              <a:t>локальный минимум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A6DCC7-55FC-43B4-9BDE-15877ACD655C}"/>
              </a:ext>
            </a:extLst>
          </p:cNvPr>
          <p:cNvSpPr txBox="1"/>
          <p:nvPr/>
        </p:nvSpPr>
        <p:spPr>
          <a:xfrm>
            <a:off x="5241032" y="6325742"/>
            <a:ext cx="12447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dirty="0">
                <a:solidFill>
                  <a:srgbClr val="FF0000"/>
                </a:solidFill>
              </a:rPr>
              <a:t>глобальный минимум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80E15A6-A4D0-4BB5-BED6-96A64E991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1472" y="5013192"/>
            <a:ext cx="144000" cy="144000"/>
          </a:xfrm>
          <a:prstGeom prst="ellipse">
            <a:avLst/>
          </a:prstGeom>
          <a:solidFill>
            <a:srgbClr val="0000FF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2F7F100-66C8-49C6-9D27-B6A469DD4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9654" y="5733272"/>
            <a:ext cx="144000" cy="144000"/>
          </a:xfrm>
          <a:prstGeom prst="ellipse">
            <a:avLst/>
          </a:prstGeom>
          <a:solidFill>
            <a:srgbClr val="0000FF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2C9ACA-2C4C-4F4A-8C68-36A05248DA2C}"/>
              </a:ext>
            </a:extLst>
          </p:cNvPr>
          <p:cNvSpPr txBox="1"/>
          <p:nvPr/>
        </p:nvSpPr>
        <p:spPr>
          <a:xfrm>
            <a:off x="8409384" y="4521540"/>
            <a:ext cx="12447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dirty="0">
                <a:solidFill>
                  <a:srgbClr val="0000FF"/>
                </a:solidFill>
              </a:rPr>
              <a:t>стартовая точка </a:t>
            </a:r>
            <a:r>
              <a:rPr lang="en-US" b="0" dirty="0">
                <a:solidFill>
                  <a:srgbClr val="0000FF"/>
                </a:solidFill>
              </a:rPr>
              <a:t>2</a:t>
            </a:r>
            <a:endParaRPr lang="ru-RU" b="0" dirty="0">
              <a:solidFill>
                <a:srgbClr val="0000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0FC834-1306-484A-9616-D4B3991272B5}"/>
              </a:ext>
            </a:extLst>
          </p:cNvPr>
          <p:cNvSpPr txBox="1"/>
          <p:nvPr/>
        </p:nvSpPr>
        <p:spPr>
          <a:xfrm>
            <a:off x="4448944" y="5282052"/>
            <a:ext cx="12447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dirty="0">
                <a:solidFill>
                  <a:srgbClr val="0000FF"/>
                </a:solidFill>
              </a:rPr>
              <a:t>стартовая точка 1</a:t>
            </a:r>
          </a:p>
        </p:txBody>
      </p:sp>
    </p:spTree>
    <p:extLst>
      <p:ext uri="{BB962C8B-B14F-4D97-AF65-F5344CB8AC3E}">
        <p14:creationId xmlns:p14="http://schemas.microsoft.com/office/powerpoint/2010/main" val="298553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26DD8-BA6A-4F61-833E-52872375E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методов оптимизации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178DF-BB34-4C63-8ACA-ABAD7DB3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Методы </a:t>
            </a:r>
            <a:r>
              <a:rPr lang="ru-RU" b="1" dirty="0"/>
              <a:t>нулевого порядка</a:t>
            </a:r>
            <a:r>
              <a:rPr lang="ru-RU" dirty="0"/>
              <a:t>, использующие информацию только о значениях функции</a:t>
            </a:r>
          </a:p>
          <a:p>
            <a:r>
              <a:rPr lang="ru-RU" dirty="0"/>
              <a:t>Методы </a:t>
            </a:r>
            <a:r>
              <a:rPr lang="ru-RU" b="1" dirty="0"/>
              <a:t>первого порядка</a:t>
            </a:r>
            <a:r>
              <a:rPr lang="ru-RU" dirty="0"/>
              <a:t>, использующие информацию о значениях самой функции и ее первых производных </a:t>
            </a:r>
          </a:p>
          <a:p>
            <a:pPr lvl="1"/>
            <a:r>
              <a:rPr lang="ru-RU" dirty="0"/>
              <a:t>методы наискорейшего градиентного спуска, дробления шага, Гаусса-Зейделя, Флетчера-</a:t>
            </a:r>
            <a:r>
              <a:rPr lang="ru-RU" dirty="0" err="1"/>
              <a:t>Ривса</a:t>
            </a:r>
            <a:endParaRPr lang="ru-RU" dirty="0"/>
          </a:p>
          <a:p>
            <a:r>
              <a:rPr lang="ru-RU" dirty="0"/>
              <a:t>Методы </a:t>
            </a:r>
            <a:r>
              <a:rPr lang="ru-RU" b="1" dirty="0"/>
              <a:t>второго порядка</a:t>
            </a:r>
            <a:r>
              <a:rPr lang="ru-RU" dirty="0"/>
              <a:t>, использующие, кроме того, и информацию о вторых производных функции</a:t>
            </a:r>
          </a:p>
          <a:p>
            <a:pPr lvl="1"/>
            <a:r>
              <a:rPr lang="ru-RU" dirty="0"/>
              <a:t>метод Ньютона и его модификации</a:t>
            </a:r>
          </a:p>
          <a:p>
            <a:pPr lvl="1"/>
            <a:endParaRPr lang="ru-RU" dirty="0"/>
          </a:p>
          <a:p>
            <a:r>
              <a:rPr lang="ru-RU" b="1" dirty="0"/>
              <a:t>Одномерные методы </a:t>
            </a:r>
            <a:r>
              <a:rPr lang="ru-RU" dirty="0"/>
              <a:t>– у оптимизируемая функция зависит только от одной переменной</a:t>
            </a:r>
          </a:p>
          <a:p>
            <a:r>
              <a:rPr lang="ru-RU" b="1" dirty="0"/>
              <a:t>Многомерные методы </a:t>
            </a:r>
            <a:r>
              <a:rPr lang="ru-RU" dirty="0"/>
              <a:t>– у функция зависит от нескольких переменных</a:t>
            </a:r>
          </a:p>
          <a:p>
            <a:pPr lvl="1"/>
            <a:endParaRPr lang="ru-RU" dirty="0"/>
          </a:p>
          <a:p>
            <a:r>
              <a:rPr lang="ru-RU" b="1" dirty="0"/>
              <a:t>Дискретная оптимизация </a:t>
            </a:r>
            <a:r>
              <a:rPr lang="ru-RU" dirty="0"/>
              <a:t>(дискретное программирование) – задачи, в которых переменные могут принимают только дискретные значения</a:t>
            </a:r>
          </a:p>
          <a:p>
            <a:pPr lvl="1"/>
            <a:r>
              <a:rPr lang="ru-RU" dirty="0"/>
              <a:t>Например, целочисленные</a:t>
            </a:r>
          </a:p>
          <a:p>
            <a:pPr lvl="1"/>
            <a:r>
              <a:rPr lang="ru-RU" dirty="0"/>
              <a:t>Например, марки стекол при оптимизации оптических систем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C8279-7B1C-4647-847C-BE15B9143E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034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6A2CBDCF-4DFA-4647-9346-98C67014B366}"/>
              </a:ext>
            </a:extLst>
          </p:cNvPr>
          <p:cNvSpPr/>
          <p:nvPr/>
        </p:nvSpPr>
        <p:spPr bwMode="auto">
          <a:xfrm>
            <a:off x="6570556" y="5104016"/>
            <a:ext cx="755528" cy="16317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129E207-7691-4EF7-B37A-8CE75BB83027}"/>
              </a:ext>
            </a:extLst>
          </p:cNvPr>
          <p:cNvCxnSpPr>
            <a:cxnSpLocks/>
          </p:cNvCxnSpPr>
          <p:nvPr/>
        </p:nvCxnSpPr>
        <p:spPr bwMode="auto">
          <a:xfrm>
            <a:off x="7326085" y="6030813"/>
            <a:ext cx="0" cy="2791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52EA141D-0C58-481F-9F95-DF3650B6AD0A}"/>
              </a:ext>
            </a:extLst>
          </p:cNvPr>
          <p:cNvSpPr/>
          <p:nvPr/>
        </p:nvSpPr>
        <p:spPr bwMode="auto">
          <a:xfrm>
            <a:off x="5710830" y="3300646"/>
            <a:ext cx="1610514" cy="16317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D4EA21E-2490-45B3-AE16-466A5CFB55BB}"/>
              </a:ext>
            </a:extLst>
          </p:cNvPr>
          <p:cNvSpPr/>
          <p:nvPr/>
        </p:nvSpPr>
        <p:spPr bwMode="auto">
          <a:xfrm>
            <a:off x="5708493" y="1532857"/>
            <a:ext cx="3276955" cy="16317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E0DA08B8-01D9-441E-9F5B-576C23189A78}"/>
              </a:ext>
            </a:extLst>
          </p:cNvPr>
          <p:cNvCxnSpPr>
            <a:cxnSpLocks/>
          </p:cNvCxnSpPr>
          <p:nvPr/>
        </p:nvCxnSpPr>
        <p:spPr bwMode="auto">
          <a:xfrm>
            <a:off x="7326085" y="2443144"/>
            <a:ext cx="0" cy="2791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48F3FF7-9ECA-48D7-A7C9-A99C4DE1FE5C}"/>
              </a:ext>
            </a:extLst>
          </p:cNvPr>
          <p:cNvCxnSpPr>
            <a:cxnSpLocks/>
          </p:cNvCxnSpPr>
          <p:nvPr/>
        </p:nvCxnSpPr>
        <p:spPr bwMode="auto">
          <a:xfrm>
            <a:off x="6562841" y="3797897"/>
            <a:ext cx="0" cy="42319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2CFDA4D-2DA3-49E8-B87F-A14BD54A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 половинного деления (метод дихотомии)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AD4A9A-17BC-445B-8F0A-F304083FCA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0400" y="1524000"/>
                <a:ext cx="4582160" cy="51054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dirty="0"/>
                  <a:t>Берем три точки: </a:t>
                </a:r>
              </a:p>
              <a:p>
                <a:pPr marL="357188" lvl="2"/>
                <a:r>
                  <a:rPr lang="ru-RU" dirty="0"/>
                  <a:t>левый край отрезка  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57188" lvl="2"/>
                <a:r>
                  <a:rPr lang="ru-RU" dirty="0"/>
                  <a:t>середина отрезка</a:t>
                </a:r>
                <a:r>
                  <a:rPr lang="en-US" dirty="0"/>
                  <a:t>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  <a:p>
                <a:pPr marL="357188" lvl="2"/>
                <a:r>
                  <a:rPr lang="ru-RU" dirty="0"/>
                  <a:t>правый край отрезка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𝑥𝑟</m:t>
                        </m:r>
                      </m:e>
                    </m:d>
                  </m:oMath>
                </a14:m>
                <a:endParaRPr lang="en-US" b="0" dirty="0"/>
              </a:p>
              <a:p>
                <a:pPr marL="357188" lvl="2"/>
                <a:endParaRPr lang="en-US" b="0" dirty="0"/>
              </a:p>
              <a:p>
                <a:pPr marL="128588" lvl="2" indent="0">
                  <a:buNone/>
                </a:pPr>
                <a:r>
                  <a:rPr lang="ru-RU" dirty="0"/>
                  <a:t>Если </a:t>
                </a:r>
                <a14:m>
                  <m:oMath xmlns:m="http://schemas.openxmlformats.org/officeDocument/2006/math"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u="none" strike="noStrike" baseline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b="0" i="0" u="none" strike="noStrike" baseline="0" dirty="0"/>
                  <a:t>,</a:t>
                </a:r>
                <a:r>
                  <a:rPr lang="ru-RU" b="0" i="0" u="none" strike="noStrike" baseline="0" dirty="0"/>
                  <a:t> и</a:t>
                </a:r>
                <a:r>
                  <a:rPr lang="en-US" b="0" i="0" u="none" strike="noStrike" baseline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𝑥𝑟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𝑥𝑙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1200" b="0" i="0" u="none" strike="noStrike" baseline="0" dirty="0"/>
              </a:p>
              <a:p>
                <a:pPr marL="128588" lvl="2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𝐸𝑝𝑠</m:t>
                    </m:r>
                  </m:oMath>
                </a14:m>
                <a:r>
                  <a:rPr lang="en-US" sz="1600" b="0" i="0" u="none" strike="noStrike" baseline="0" dirty="0"/>
                  <a:t> - </a:t>
                </a:r>
                <a:r>
                  <a:rPr lang="ru-RU" sz="1600" b="0" i="0" u="none" strike="noStrike" baseline="0" dirty="0"/>
                  <a:t>требуемая точность вычислений</a:t>
                </a:r>
              </a:p>
              <a:p>
                <a:pPr lvl="2"/>
                <a:endParaRPr lang="en-US" b="0" i="0" u="none" strike="noStrike" baseline="0" dirty="0">
                  <a:solidFill>
                    <a:srgbClr val="0000FF"/>
                  </a:solidFill>
                  <a:latin typeface="Courier New" panose="02070309020205020404" pitchFamily="49" charset="0"/>
                </a:endParaRPr>
              </a:p>
              <a:p>
                <a:pPr marL="0" indent="0">
                  <a:buNone/>
                </a:pPr>
                <a:r>
                  <a:rPr lang="ru-RU" b="0" i="0" u="none" strike="noStrike" baseline="0" dirty="0"/>
                  <a:t>Выполняется пока</a:t>
                </a:r>
                <a:r>
                  <a:rPr lang="en-US" b="0" i="0" u="none" strike="noStrike" baseline="0" dirty="0"/>
                  <a:t> </a:t>
                </a:r>
                <a:br>
                  <a:rPr lang="ru-RU" b="0" i="0" u="none" strike="noStrike" baseline="0" dirty="0"/>
                </a:b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𝐸𝑝𝑠</m:t>
                    </m:r>
                  </m:oMath>
                </a14:m>
                <a:r>
                  <a:rPr lang="en-US" b="0" i="0" u="none" strike="noStrike" baseline="0" dirty="0"/>
                  <a:t>:</a:t>
                </a:r>
                <a:endParaRPr lang="en-US" b="0" i="0" u="none" strike="noStrike" baseline="0" dirty="0">
                  <a:solidFill>
                    <a:srgbClr val="0000FF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sz="1800" b="0" i="0" u="none" strike="noStrike" baseline="0" dirty="0"/>
                  <a:t>if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𝑥𝑟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en-US" dirty="0"/>
                  <a:t>)</a:t>
                </a:r>
                <a:endParaRPr lang="en-US" sz="1800" b="0" i="0" u="none" strike="noStrike" baseline="0" dirty="0"/>
              </a:p>
              <a:p>
                <a:pPr marL="457200" lvl="1" indent="0">
                  <a:buNone/>
                </a:pPr>
                <a:r>
                  <a:rPr lang="en-US" sz="1800" b="0" i="0" u="none" strike="noStrike" baseline="0" dirty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𝑥𝑚</m:t>
                    </m:r>
                  </m:oMath>
                </a14:m>
                <a:endParaRPr lang="en-US" sz="1800" b="0" i="0" u="none" strike="noStrike" baseline="0" dirty="0"/>
              </a:p>
              <a:p>
                <a:pPr marL="457200" lvl="1" indent="0">
                  <a:buNone/>
                </a:pPr>
                <a:r>
                  <a:rPr lang="en-US" sz="1800" b="0" i="0" u="none" strike="noStrike" baseline="0" dirty="0"/>
                  <a:t>else</a:t>
                </a:r>
              </a:p>
              <a:p>
                <a:pPr marL="457200" lvl="1" indent="0">
                  <a:buNone/>
                </a:pPr>
                <a:r>
                  <a:rPr lang="en-US" sz="1800" b="0" i="0" u="none" strike="noStrike" baseline="0" dirty="0"/>
                  <a:t>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𝑥𝑚</m:t>
                    </m:r>
                  </m:oMath>
                </a14:m>
                <a:endParaRPr lang="ru-RU" dirty="0"/>
              </a:p>
              <a:p>
                <a:pPr marL="457200" lvl="1" indent="0">
                  <a:buNone/>
                </a:pPr>
                <a:endParaRPr lang="ru-RU" sz="1800" b="0" i="0" u="none" strike="noStrike" baseline="0" dirty="0"/>
              </a:p>
              <a:p>
                <a:pPr marL="57150" indent="0">
                  <a:buNone/>
                </a:pPr>
                <a:r>
                  <a:rPr lang="ru-RU" dirty="0"/>
                  <a:t>Еще раз проверить:</a:t>
                </a:r>
              </a:p>
              <a:p>
                <a:pPr marL="5715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𝑥𝑟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𝑥𝑙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i="0" u="none" strike="noStrike" baseline="0" dirty="0"/>
              </a:p>
              <a:p>
                <a:pPr lvl="1"/>
                <a:endParaRPr lang="en-US" sz="1800" b="0" i="0" u="none" strike="noStrike" baseline="0" dirty="0">
                  <a:solidFill>
                    <a:srgbClr val="0E00FF"/>
                  </a:solidFill>
                  <a:latin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AD4A9A-17BC-445B-8F0A-F304083FCA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0400" y="1524000"/>
                <a:ext cx="4582160" cy="5105400"/>
              </a:xfrm>
              <a:blipFill>
                <a:blip r:embed="rId2"/>
                <a:stretch>
                  <a:fillRect l="-1729" t="-14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87047-7257-44A0-90F1-565AD4ED94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CBABC4-11E2-4C0B-981E-9F018983412F}"/>
              </a:ext>
            </a:extLst>
          </p:cNvPr>
          <p:cNvCxnSpPr>
            <a:cxnSpLocks/>
          </p:cNvCxnSpPr>
          <p:nvPr/>
        </p:nvCxnSpPr>
        <p:spPr bwMode="auto">
          <a:xfrm>
            <a:off x="5603987" y="1494972"/>
            <a:ext cx="0" cy="16459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AB40A2-AF21-47AA-B5CC-16188EC0C0DA}"/>
              </a:ext>
            </a:extLst>
          </p:cNvPr>
          <p:cNvCxnSpPr>
            <a:cxnSpLocks/>
          </p:cNvCxnSpPr>
          <p:nvPr/>
        </p:nvCxnSpPr>
        <p:spPr bwMode="auto">
          <a:xfrm>
            <a:off x="5385048" y="2431076"/>
            <a:ext cx="39673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612922B-2210-494F-BD0B-826EF45633F7}"/>
              </a:ext>
            </a:extLst>
          </p:cNvPr>
          <p:cNvSpPr txBox="1"/>
          <p:nvPr/>
        </p:nvSpPr>
        <p:spPr>
          <a:xfrm>
            <a:off x="5604974" y="1340768"/>
            <a:ext cx="566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7B2236-D231-4BF6-8DBE-8CD30BFBA4BE}"/>
              </a:ext>
            </a:extLst>
          </p:cNvPr>
          <p:cNvSpPr txBox="1"/>
          <p:nvPr/>
        </p:nvSpPr>
        <p:spPr>
          <a:xfrm>
            <a:off x="9247828" y="2123299"/>
            <a:ext cx="250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8C650D2-43F2-4E77-8275-BC2874205A07}"/>
              </a:ext>
            </a:extLst>
          </p:cNvPr>
          <p:cNvSpPr/>
          <p:nvPr/>
        </p:nvSpPr>
        <p:spPr bwMode="auto">
          <a:xfrm>
            <a:off x="5504531" y="1936578"/>
            <a:ext cx="3597340" cy="998554"/>
          </a:xfrm>
          <a:custGeom>
            <a:avLst/>
            <a:gdLst>
              <a:gd name="connsiteX0" fmla="*/ 0 w 4014652"/>
              <a:gd name="connsiteY0" fmla="*/ 47150 h 1343049"/>
              <a:gd name="connsiteX1" fmla="*/ 1201783 w 4014652"/>
              <a:gd name="connsiteY1" fmla="*/ 108110 h 1343049"/>
              <a:gd name="connsiteX2" fmla="*/ 1959429 w 4014652"/>
              <a:gd name="connsiteY2" fmla="*/ 996385 h 1343049"/>
              <a:gd name="connsiteX3" fmla="*/ 2995749 w 4014652"/>
              <a:gd name="connsiteY3" fmla="*/ 1309893 h 1343049"/>
              <a:gd name="connsiteX4" fmla="*/ 4014652 w 4014652"/>
              <a:gd name="connsiteY4" fmla="*/ 1318602 h 134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4652" h="1343049">
                <a:moveTo>
                  <a:pt x="0" y="47150"/>
                </a:moveTo>
                <a:cubicBezTo>
                  <a:pt x="437606" y="-1473"/>
                  <a:pt x="875212" y="-50096"/>
                  <a:pt x="1201783" y="108110"/>
                </a:cubicBezTo>
                <a:cubicBezTo>
                  <a:pt x="1528354" y="266316"/>
                  <a:pt x="1660435" y="796088"/>
                  <a:pt x="1959429" y="996385"/>
                </a:cubicBezTo>
                <a:cubicBezTo>
                  <a:pt x="2258423" y="1196682"/>
                  <a:pt x="2653212" y="1256190"/>
                  <a:pt x="2995749" y="1309893"/>
                </a:cubicBezTo>
                <a:cubicBezTo>
                  <a:pt x="3338286" y="1363596"/>
                  <a:pt x="3676469" y="1341099"/>
                  <a:pt x="4014652" y="1318602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A85C992-291A-4B77-B8CB-D38C4FAEB6DB}"/>
              </a:ext>
            </a:extLst>
          </p:cNvPr>
          <p:cNvCxnSpPr/>
          <p:nvPr/>
        </p:nvCxnSpPr>
        <p:spPr bwMode="auto">
          <a:xfrm>
            <a:off x="5703446" y="1999028"/>
            <a:ext cx="0" cy="4320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B11DC22-D94D-44D3-9EAC-AA0F51A97DC4}"/>
              </a:ext>
            </a:extLst>
          </p:cNvPr>
          <p:cNvCxnSpPr/>
          <p:nvPr/>
        </p:nvCxnSpPr>
        <p:spPr bwMode="auto">
          <a:xfrm>
            <a:off x="8979907" y="2431076"/>
            <a:ext cx="0" cy="4320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3661175-08A0-4DCB-BAA4-335EAA0323C7}"/>
              </a:ext>
            </a:extLst>
          </p:cNvPr>
          <p:cNvSpPr txBox="1"/>
          <p:nvPr/>
        </p:nvSpPr>
        <p:spPr>
          <a:xfrm>
            <a:off x="5557487" y="2359068"/>
            <a:ext cx="30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0874B7F-EAB0-4223-84DC-8B2CD8F5C6E5}"/>
              </a:ext>
            </a:extLst>
          </p:cNvPr>
          <p:cNvSpPr txBox="1"/>
          <p:nvPr/>
        </p:nvSpPr>
        <p:spPr>
          <a:xfrm>
            <a:off x="8943982" y="2359068"/>
            <a:ext cx="302012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E99FB08-7042-4023-8631-06B0DC71D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466" y="1886762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C1218C3-EECA-46A5-B670-68485EB5A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4555" y="2850440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7E8484C-06FB-4D6C-912B-F94E06881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656" y="2647116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CD45C53-F663-4D61-9F34-CD71F33877A0}"/>
              </a:ext>
            </a:extLst>
          </p:cNvPr>
          <p:cNvSpPr txBox="1"/>
          <p:nvPr/>
        </p:nvSpPr>
        <p:spPr>
          <a:xfrm>
            <a:off x="5587617" y="1633993"/>
            <a:ext cx="566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D9F7ADD-593A-4A6D-BB6C-BA6A030EB41C}"/>
              </a:ext>
            </a:extLst>
          </p:cNvPr>
          <p:cNvSpPr txBox="1"/>
          <p:nvPr/>
        </p:nvSpPr>
        <p:spPr>
          <a:xfrm>
            <a:off x="7019785" y="2725494"/>
            <a:ext cx="63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xm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57E8BD-E0B2-4ED5-9EE4-2D7D1595A946}"/>
              </a:ext>
            </a:extLst>
          </p:cNvPr>
          <p:cNvSpPr txBox="1"/>
          <p:nvPr/>
        </p:nvSpPr>
        <p:spPr>
          <a:xfrm>
            <a:off x="8667627" y="2935132"/>
            <a:ext cx="63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C45312F-F807-4A4A-B2E3-28137C4776BE}"/>
              </a:ext>
            </a:extLst>
          </p:cNvPr>
          <p:cNvCxnSpPr>
            <a:cxnSpLocks/>
          </p:cNvCxnSpPr>
          <p:nvPr/>
        </p:nvCxnSpPr>
        <p:spPr bwMode="auto">
          <a:xfrm>
            <a:off x="5603987" y="3293841"/>
            <a:ext cx="0" cy="16459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39E92F9-3CDD-4489-9626-4C828FC27E32}"/>
              </a:ext>
            </a:extLst>
          </p:cNvPr>
          <p:cNvCxnSpPr>
            <a:cxnSpLocks/>
          </p:cNvCxnSpPr>
          <p:nvPr/>
        </p:nvCxnSpPr>
        <p:spPr bwMode="auto">
          <a:xfrm>
            <a:off x="5385048" y="4229945"/>
            <a:ext cx="39673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E33148D-4456-46A2-8091-EBB511530EAC}"/>
              </a:ext>
            </a:extLst>
          </p:cNvPr>
          <p:cNvSpPr txBox="1"/>
          <p:nvPr/>
        </p:nvSpPr>
        <p:spPr>
          <a:xfrm>
            <a:off x="5604974" y="3139637"/>
            <a:ext cx="566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DB3F242-8981-4797-8EBD-865F6DC10362}"/>
              </a:ext>
            </a:extLst>
          </p:cNvPr>
          <p:cNvSpPr txBox="1"/>
          <p:nvPr/>
        </p:nvSpPr>
        <p:spPr>
          <a:xfrm>
            <a:off x="9247828" y="3922168"/>
            <a:ext cx="250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087D265-08D8-461A-9782-F8C6E08AE42F}"/>
              </a:ext>
            </a:extLst>
          </p:cNvPr>
          <p:cNvSpPr/>
          <p:nvPr/>
        </p:nvSpPr>
        <p:spPr bwMode="auto">
          <a:xfrm>
            <a:off x="5504531" y="3735447"/>
            <a:ext cx="3597340" cy="998554"/>
          </a:xfrm>
          <a:custGeom>
            <a:avLst/>
            <a:gdLst>
              <a:gd name="connsiteX0" fmla="*/ 0 w 4014652"/>
              <a:gd name="connsiteY0" fmla="*/ 47150 h 1343049"/>
              <a:gd name="connsiteX1" fmla="*/ 1201783 w 4014652"/>
              <a:gd name="connsiteY1" fmla="*/ 108110 h 1343049"/>
              <a:gd name="connsiteX2" fmla="*/ 1959429 w 4014652"/>
              <a:gd name="connsiteY2" fmla="*/ 996385 h 1343049"/>
              <a:gd name="connsiteX3" fmla="*/ 2995749 w 4014652"/>
              <a:gd name="connsiteY3" fmla="*/ 1309893 h 1343049"/>
              <a:gd name="connsiteX4" fmla="*/ 4014652 w 4014652"/>
              <a:gd name="connsiteY4" fmla="*/ 1318602 h 134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4652" h="1343049">
                <a:moveTo>
                  <a:pt x="0" y="47150"/>
                </a:moveTo>
                <a:cubicBezTo>
                  <a:pt x="437606" y="-1473"/>
                  <a:pt x="875212" y="-50096"/>
                  <a:pt x="1201783" y="108110"/>
                </a:cubicBezTo>
                <a:cubicBezTo>
                  <a:pt x="1528354" y="266316"/>
                  <a:pt x="1660435" y="796088"/>
                  <a:pt x="1959429" y="996385"/>
                </a:cubicBezTo>
                <a:cubicBezTo>
                  <a:pt x="2258423" y="1196682"/>
                  <a:pt x="2653212" y="1256190"/>
                  <a:pt x="2995749" y="1309893"/>
                </a:cubicBezTo>
                <a:cubicBezTo>
                  <a:pt x="3338286" y="1363596"/>
                  <a:pt x="3676469" y="1341099"/>
                  <a:pt x="4014652" y="1318602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E72B41C-24A4-47B8-A283-FC0B34EB5E1B}"/>
              </a:ext>
            </a:extLst>
          </p:cNvPr>
          <p:cNvCxnSpPr/>
          <p:nvPr/>
        </p:nvCxnSpPr>
        <p:spPr bwMode="auto">
          <a:xfrm>
            <a:off x="5711066" y="3797897"/>
            <a:ext cx="0" cy="4320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80CA56A-16F1-4BC0-89E8-4925B9B17B45}"/>
              </a:ext>
            </a:extLst>
          </p:cNvPr>
          <p:cNvCxnSpPr>
            <a:cxnSpLocks/>
          </p:cNvCxnSpPr>
          <p:nvPr/>
        </p:nvCxnSpPr>
        <p:spPr bwMode="auto">
          <a:xfrm>
            <a:off x="7326085" y="4229945"/>
            <a:ext cx="0" cy="2791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D4A54D1-8665-4602-B128-52EE66F9B3E9}"/>
              </a:ext>
            </a:extLst>
          </p:cNvPr>
          <p:cNvSpPr txBox="1"/>
          <p:nvPr/>
        </p:nvSpPr>
        <p:spPr>
          <a:xfrm>
            <a:off x="5557487" y="4157937"/>
            <a:ext cx="30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3205D26-2803-4589-9529-DA8F4DC78B0A}"/>
              </a:ext>
            </a:extLst>
          </p:cNvPr>
          <p:cNvSpPr txBox="1"/>
          <p:nvPr/>
        </p:nvSpPr>
        <p:spPr>
          <a:xfrm>
            <a:off x="8943982" y="4157937"/>
            <a:ext cx="30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41B8769-54B5-4846-BDEE-3A716FD62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466" y="3685631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5DB3D94-1494-4E3F-864D-64128DC55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870" y="3732907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C29669F-6571-4E42-9157-59F7531F5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656" y="4445985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DA0FC34-A1DA-43D9-8A56-DADCC967D3AF}"/>
              </a:ext>
            </a:extLst>
          </p:cNvPr>
          <p:cNvSpPr txBox="1"/>
          <p:nvPr/>
        </p:nvSpPr>
        <p:spPr>
          <a:xfrm>
            <a:off x="5587617" y="3432862"/>
            <a:ext cx="566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47F680-795E-4602-A2B8-AFC14B6CD9E5}"/>
              </a:ext>
            </a:extLst>
          </p:cNvPr>
          <p:cNvSpPr txBox="1"/>
          <p:nvPr/>
        </p:nvSpPr>
        <p:spPr>
          <a:xfrm>
            <a:off x="7019785" y="4524363"/>
            <a:ext cx="63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0803B6C-BF5C-4A1F-A67F-D2DD01E9450F}"/>
              </a:ext>
            </a:extLst>
          </p:cNvPr>
          <p:cNvSpPr txBox="1"/>
          <p:nvPr/>
        </p:nvSpPr>
        <p:spPr>
          <a:xfrm>
            <a:off x="6274422" y="4170340"/>
            <a:ext cx="63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xm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78BB96F-6809-449E-9AFC-E7F162BDC78C}"/>
              </a:ext>
            </a:extLst>
          </p:cNvPr>
          <p:cNvCxnSpPr>
            <a:cxnSpLocks/>
          </p:cNvCxnSpPr>
          <p:nvPr/>
        </p:nvCxnSpPr>
        <p:spPr bwMode="auto">
          <a:xfrm>
            <a:off x="5603987" y="5095372"/>
            <a:ext cx="0" cy="16459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83C2DD2-7260-454F-91D5-93B1D951A3F3}"/>
              </a:ext>
            </a:extLst>
          </p:cNvPr>
          <p:cNvCxnSpPr>
            <a:cxnSpLocks/>
          </p:cNvCxnSpPr>
          <p:nvPr/>
        </p:nvCxnSpPr>
        <p:spPr bwMode="auto">
          <a:xfrm>
            <a:off x="5385048" y="6031476"/>
            <a:ext cx="39673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6EC9F98-579E-47D3-B4EF-4AEEF6779A79}"/>
              </a:ext>
            </a:extLst>
          </p:cNvPr>
          <p:cNvSpPr txBox="1"/>
          <p:nvPr/>
        </p:nvSpPr>
        <p:spPr>
          <a:xfrm>
            <a:off x="5604974" y="4941168"/>
            <a:ext cx="566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59FF2C6-A561-40DB-84C3-918CA71F9FC3}"/>
              </a:ext>
            </a:extLst>
          </p:cNvPr>
          <p:cNvSpPr txBox="1"/>
          <p:nvPr/>
        </p:nvSpPr>
        <p:spPr>
          <a:xfrm>
            <a:off x="9247828" y="5723699"/>
            <a:ext cx="250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2690A4D-17E8-483E-97C7-872F6D9838E8}"/>
              </a:ext>
            </a:extLst>
          </p:cNvPr>
          <p:cNvSpPr/>
          <p:nvPr/>
        </p:nvSpPr>
        <p:spPr bwMode="auto">
          <a:xfrm>
            <a:off x="5504531" y="5536978"/>
            <a:ext cx="3597340" cy="998554"/>
          </a:xfrm>
          <a:custGeom>
            <a:avLst/>
            <a:gdLst>
              <a:gd name="connsiteX0" fmla="*/ 0 w 4014652"/>
              <a:gd name="connsiteY0" fmla="*/ 47150 h 1343049"/>
              <a:gd name="connsiteX1" fmla="*/ 1201783 w 4014652"/>
              <a:gd name="connsiteY1" fmla="*/ 108110 h 1343049"/>
              <a:gd name="connsiteX2" fmla="*/ 1959429 w 4014652"/>
              <a:gd name="connsiteY2" fmla="*/ 996385 h 1343049"/>
              <a:gd name="connsiteX3" fmla="*/ 2995749 w 4014652"/>
              <a:gd name="connsiteY3" fmla="*/ 1309893 h 1343049"/>
              <a:gd name="connsiteX4" fmla="*/ 4014652 w 4014652"/>
              <a:gd name="connsiteY4" fmla="*/ 1318602 h 134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14652" h="1343049">
                <a:moveTo>
                  <a:pt x="0" y="47150"/>
                </a:moveTo>
                <a:cubicBezTo>
                  <a:pt x="437606" y="-1473"/>
                  <a:pt x="875212" y="-50096"/>
                  <a:pt x="1201783" y="108110"/>
                </a:cubicBezTo>
                <a:cubicBezTo>
                  <a:pt x="1528354" y="266316"/>
                  <a:pt x="1660435" y="796088"/>
                  <a:pt x="1959429" y="996385"/>
                </a:cubicBezTo>
                <a:cubicBezTo>
                  <a:pt x="2258423" y="1196682"/>
                  <a:pt x="2653212" y="1256190"/>
                  <a:pt x="2995749" y="1309893"/>
                </a:cubicBezTo>
                <a:cubicBezTo>
                  <a:pt x="3338286" y="1363596"/>
                  <a:pt x="3676469" y="1341099"/>
                  <a:pt x="4014652" y="1318602"/>
                </a:cubicBezTo>
              </a:path>
            </a:pathLst>
          </a:cu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2CE75E5-6C7E-4462-B4D8-07587ABA1583}"/>
              </a:ext>
            </a:extLst>
          </p:cNvPr>
          <p:cNvSpPr txBox="1"/>
          <p:nvPr/>
        </p:nvSpPr>
        <p:spPr>
          <a:xfrm>
            <a:off x="5557487" y="5959468"/>
            <a:ext cx="30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536AD8-8BEF-4726-9715-ADCB4F35DDE0}"/>
              </a:ext>
            </a:extLst>
          </p:cNvPr>
          <p:cNvSpPr txBox="1"/>
          <p:nvPr/>
        </p:nvSpPr>
        <p:spPr>
          <a:xfrm>
            <a:off x="8943982" y="5959468"/>
            <a:ext cx="30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b="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35577A7-8343-4A28-947A-EBF48D7A3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1492" y="5883638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DBB46BA-C41F-41D3-9144-09207073C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4656" y="6247516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647DC2F-34FF-4FFF-AAD5-992F5BED661C}"/>
              </a:ext>
            </a:extLst>
          </p:cNvPr>
          <p:cNvSpPr txBox="1"/>
          <p:nvPr/>
        </p:nvSpPr>
        <p:spPr>
          <a:xfrm>
            <a:off x="7019785" y="6325894"/>
            <a:ext cx="63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xr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2585747-BE62-4C27-9967-282CE1848A91}"/>
              </a:ext>
            </a:extLst>
          </p:cNvPr>
          <p:cNvCxnSpPr>
            <a:cxnSpLocks/>
          </p:cNvCxnSpPr>
          <p:nvPr/>
        </p:nvCxnSpPr>
        <p:spPr bwMode="auto">
          <a:xfrm>
            <a:off x="6562963" y="5607622"/>
            <a:ext cx="0" cy="42319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18F4B206-1CD6-408E-8549-61DB87234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9992" y="5542632"/>
            <a:ext cx="145943" cy="144000"/>
          </a:xfrm>
          <a:prstGeom prst="ellipse">
            <a:avLst/>
          </a:prstGeom>
          <a:solidFill>
            <a:srgbClr val="FFFF00"/>
          </a:solidFill>
          <a:ln w="496">
            <a:solidFill>
              <a:srgbClr val="0000FF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055AC27-8E04-4731-93E7-200EE6339764}"/>
              </a:ext>
            </a:extLst>
          </p:cNvPr>
          <p:cNvSpPr txBox="1"/>
          <p:nvPr/>
        </p:nvSpPr>
        <p:spPr>
          <a:xfrm>
            <a:off x="6258252" y="5983738"/>
            <a:ext cx="63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82CF91B-7563-46CA-96CB-A6782A09A35D}"/>
              </a:ext>
            </a:extLst>
          </p:cNvPr>
          <p:cNvSpPr txBox="1"/>
          <p:nvPr/>
        </p:nvSpPr>
        <p:spPr>
          <a:xfrm>
            <a:off x="6781892" y="5589221"/>
            <a:ext cx="639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xm</a:t>
            </a:r>
            <a:r>
              <a:rPr lang="en-US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3AC9D76-AD79-4325-A56D-890E2C412F22}"/>
              </a:ext>
            </a:extLst>
          </p:cNvPr>
          <p:cNvCxnSpPr/>
          <p:nvPr/>
        </p:nvCxnSpPr>
        <p:spPr bwMode="auto">
          <a:xfrm>
            <a:off x="8985448" y="4247215"/>
            <a:ext cx="0" cy="4320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4641FF6-5E36-4C2C-881B-05F437DAA97B}"/>
              </a:ext>
            </a:extLst>
          </p:cNvPr>
          <p:cNvCxnSpPr/>
          <p:nvPr/>
        </p:nvCxnSpPr>
        <p:spPr bwMode="auto">
          <a:xfrm>
            <a:off x="8985448" y="6056124"/>
            <a:ext cx="0" cy="4320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5A0572-C85C-4118-B868-7CE7218B44F3}"/>
              </a:ext>
            </a:extLst>
          </p:cNvPr>
          <p:cNvCxnSpPr/>
          <p:nvPr/>
        </p:nvCxnSpPr>
        <p:spPr bwMode="auto">
          <a:xfrm>
            <a:off x="5701543" y="5589240"/>
            <a:ext cx="0" cy="43204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7652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27217-D303-4775-84BF-223186739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Градиентный метод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186F-DEE2-4290-B877-0E7C60C8D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6093296"/>
            <a:ext cx="8915400" cy="5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https://youtu.be/f9oDe4Yq4E0?t=333</a:t>
            </a:r>
            <a:r>
              <a:rPr lang="ru-RU" dirty="0"/>
              <a:t>  (с 5:33 до 8:42)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1761D-E241-4DE7-9F7C-B0DBFDD86D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5" name="Online Media 4" title="[DeepLearning | видео 2] Градиентный спуск: как учатся нейронные сети">
            <a:hlinkClick r:id="" action="ppaction://media"/>
            <a:extLst>
              <a:ext uri="{FF2B5EF4-FFF2-40B4-BE49-F238E27FC236}">
                <a16:creationId xmlns:a16="http://schemas.microsoft.com/office/drawing/2014/main" id="{9DDDB44F-2683-4266-AD6D-E9F413AA308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60400" y="1524000"/>
            <a:ext cx="8109024" cy="458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3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F7A41-C04E-496E-93BA-8F797A63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DD50E-50CE-4BDC-B365-849E3C2D5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Реализовать метод половинного деления и вычислить радиус окружности для заданной концентрации энергии ФРТ (</a:t>
            </a:r>
            <a:r>
              <a:rPr lang="ru-RU" dirty="0" err="1"/>
              <a:t>см.вариант</a:t>
            </a:r>
            <a:r>
              <a:rPr lang="ru-RU" dirty="0"/>
              <a:t>). Сравнить результат с функцией </a:t>
            </a:r>
            <a:r>
              <a:rPr lang="en-US" dirty="0" err="1"/>
              <a:t>fminbnd</a:t>
            </a:r>
            <a:r>
              <a:rPr lang="ru-RU" dirty="0"/>
              <a:t>.</a:t>
            </a:r>
          </a:p>
          <a:p>
            <a:r>
              <a:rPr lang="ru-RU" dirty="0"/>
              <a:t>Выполнить оптимизацию фокусного расстояния склейки с учетом ограничений (</a:t>
            </a:r>
            <a:r>
              <a:rPr lang="ru-RU" dirty="0" err="1"/>
              <a:t>см.вариант</a:t>
            </a:r>
            <a:r>
              <a:rPr lang="ru-RU" dirty="0"/>
              <a:t>) функцией </a:t>
            </a:r>
            <a:r>
              <a:rPr lang="en-US" dirty="0" err="1"/>
              <a:t>fmincon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Задание оценивается в баллах:</a:t>
            </a:r>
          </a:p>
          <a:p>
            <a:pPr lvl="1"/>
            <a:r>
              <a:rPr lang="ru-RU" dirty="0"/>
              <a:t>8 баллов - выполнение работы</a:t>
            </a:r>
          </a:p>
          <a:p>
            <a:pPr lvl="1"/>
            <a:r>
              <a:rPr lang="en-US" dirty="0"/>
              <a:t>+1 </a:t>
            </a:r>
            <a:r>
              <a:rPr lang="ru-RU" dirty="0"/>
              <a:t>балл - выполнение работы в срок</a:t>
            </a:r>
            <a:endParaRPr lang="en-US" dirty="0"/>
          </a:p>
          <a:p>
            <a:pPr lvl="1"/>
            <a:r>
              <a:rPr lang="ru-RU" dirty="0"/>
              <a:t>+ </a:t>
            </a:r>
            <a:r>
              <a:rPr lang="en-US" dirty="0"/>
              <a:t>1</a:t>
            </a:r>
            <a:r>
              <a:rPr lang="ru-RU" dirty="0"/>
              <a:t> балла - первому кто сдаст отчет</a:t>
            </a:r>
          </a:p>
          <a:p>
            <a:endParaRPr lang="ru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49784-6461-4CB0-A0F9-CF3E3B22B5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618774-C71C-4834-A99E-0D3A6F4373F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390846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s_basic_optics">
  <a:themeElements>
    <a:clrScheme name="">
      <a:dk1>
        <a:srgbClr val="40458C"/>
      </a:dk1>
      <a:lt1>
        <a:srgbClr val="FFFFFF"/>
      </a:lt1>
      <a:dk2>
        <a:srgbClr val="0033CC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lectures_basic_opt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s_basic_optics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s_basic_optics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s_basic_optics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lectures_basic_optics</Template>
  <TotalTime>4544</TotalTime>
  <Words>2189</Words>
  <Application>Microsoft Office PowerPoint</Application>
  <PresentationFormat>A4 Paper (210x297 mm)</PresentationFormat>
  <Paragraphs>345</Paragraphs>
  <Slides>22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Cambria Math</vt:lpstr>
      <vt:lpstr>Courier New</vt:lpstr>
      <vt:lpstr>Tahoma</vt:lpstr>
      <vt:lpstr>Times New Roman</vt:lpstr>
      <vt:lpstr>Wingdings</vt:lpstr>
      <vt:lpstr>lectures_basic_optics</vt:lpstr>
      <vt:lpstr>Оптимизация</vt:lpstr>
      <vt:lpstr>Обратные задачи</vt:lpstr>
      <vt:lpstr>Задача оптимизации</vt:lpstr>
      <vt:lpstr>Оценочная функция</vt:lpstr>
      <vt:lpstr>Локальный и глобальный минимум</vt:lpstr>
      <vt:lpstr>Классификация методов оптимизации</vt:lpstr>
      <vt:lpstr>Метод половинного деления (метод дихотомии)</vt:lpstr>
      <vt:lpstr>Градиентный метод</vt:lpstr>
      <vt:lpstr>Задание</vt:lpstr>
      <vt:lpstr>Matlab: одномерная оптимизация fminbnd</vt:lpstr>
      <vt:lpstr>Matlab: создание функции для одномерной оптимизации</vt:lpstr>
      <vt:lpstr>Matlab: параметры fminbnd</vt:lpstr>
      <vt:lpstr>Matlab: результаты fminbnd</vt:lpstr>
      <vt:lpstr>Отчет (часть 1)</vt:lpstr>
      <vt:lpstr>Matlab: многомерная оптимизация fminsearch</vt:lpstr>
      <vt:lpstr>Matlab: вычисление фокусного расстояния склейки</vt:lpstr>
      <vt:lpstr>Matlab: условная многомерная оптимизация fmincon</vt:lpstr>
      <vt:lpstr>Matlab: ограничения fmincon</vt:lpstr>
      <vt:lpstr>Matlab: нелинейные ограничения fmincon</vt:lpstr>
      <vt:lpstr>Matlab: результаты fmincon</vt:lpstr>
      <vt:lpstr>Matlab: параметры fmincon</vt:lpstr>
      <vt:lpstr>Отчет (часть 2)</vt:lpstr>
    </vt:vector>
  </TitlesOfParts>
  <Company>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Tatjana Ivanova</dc:creator>
  <cp:lastModifiedBy>Tatyana Ivanova</cp:lastModifiedBy>
  <cp:revision>152</cp:revision>
  <cp:lastPrinted>1601-01-01T00:00:00Z</cp:lastPrinted>
  <dcterms:created xsi:type="dcterms:W3CDTF">2007-01-31T16:06:35Z</dcterms:created>
  <dcterms:modified xsi:type="dcterms:W3CDTF">2024-01-09T11:22:32Z</dcterms:modified>
</cp:coreProperties>
</file>